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14" r:id="rId1"/>
    <p:sldMasterId id="2147483715" r:id="rId2"/>
    <p:sldMasterId id="2147483716" r:id="rId3"/>
    <p:sldMasterId id="2147483717" r:id="rId4"/>
    <p:sldMasterId id="2147483718" r:id="rId5"/>
    <p:sldMasterId id="2147483719" r:id="rId6"/>
  </p:sldMasterIdLst>
  <p:notesMasterIdLst>
    <p:notesMasterId r:id="rId2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x="10680700" cy="7556500"/>
  <p:notesSz cx="6858000" cy="9144000"/>
  <p:embeddedFontLst>
    <p:embeddedFont>
      <p:font typeface="Helvetica Neue" panose="02000503000000020004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 snapToObjects="1">
      <p:cViewPr varScale="1">
        <p:scale>
          <a:sx n="96" d="100"/>
          <a:sy n="96" d="100"/>
        </p:scale>
        <p:origin x="1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2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microsoft.com/office/2016/11/relationships/changesInfo" Target="changesInfos/changesInfo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ołaj Leszczuk" userId="f51ff640-68ca-4f5b-81f1-7b807841f46e" providerId="ADAL" clId="{B22D49EA-8866-5242-B040-9D5397070705}"/>
    <pc:docChg chg="modSld">
      <pc:chgData name="Mikołaj Leszczuk" userId="f51ff640-68ca-4f5b-81f1-7b807841f46e" providerId="ADAL" clId="{B22D49EA-8866-5242-B040-9D5397070705}" dt="2020-11-04T22:13:13.005" v="2" actId="20577"/>
      <pc:docMkLst>
        <pc:docMk/>
      </pc:docMkLst>
      <pc:sldChg chg="modSp mod">
        <pc:chgData name="Mikołaj Leszczuk" userId="f51ff640-68ca-4f5b-81f1-7b807841f46e" providerId="ADAL" clId="{B22D49EA-8866-5242-B040-9D5397070705}" dt="2020-11-04T22:13:13.005" v="2" actId="20577"/>
        <pc:sldMkLst>
          <pc:docMk/>
          <pc:sldMk cId="0" sldId="273"/>
        </pc:sldMkLst>
        <pc:spChg chg="mod">
          <ac:chgData name="Mikołaj Leszczuk" userId="f51ff640-68ca-4f5b-81f1-7b807841f46e" providerId="ADAL" clId="{B22D49EA-8866-5242-B040-9D5397070705}" dt="2020-11-04T22:13:13.005" v="2" actId="20577"/>
          <ac:spMkLst>
            <pc:docMk/>
            <pc:sldMk cId="0" sldId="273"/>
            <ac:spMk id="478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yet another thing we are doing on a daily basis.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Again, we will be focusing on video-related applications.</a:t>
            </a:r>
            <a:endParaRPr/>
          </a:p>
        </p:txBody>
      </p:sp>
      <p:sp>
        <p:nvSpPr>
          <p:cNvPr id="311" name="Google Shape;3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ab0317b8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ab0317b83_0_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capturing: optics non-ideality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processing: mainly compression and rescaling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transmission: lossy medium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display: low dynamic range, smaller colour gamut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targeting specific distortions should give higher accuracy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ab0317b83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ab0317b83_0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KPIs - objective quality measure (any numerical value),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People’s opinion - subjective quality measure (usually Mean Opinion Score)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Non-trivial goal - in practice, one has to run subjective tests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If human perception is the most important, then let’s focus on visual signal and not compression, transmission parameters and so 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ab0317b83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ab0317b83_0_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Full-Reference is a classical approach - take each pixel from unmodified image and compare it with associated pixel in modified image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i="1"/>
              <a:t>source </a:t>
            </a:r>
            <a:r>
              <a:rPr lang="en-US"/>
              <a:t>material - unmodified, original, high-quality visual content (no compression, no lossy transmission)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One does not need to have knowledge about transmission, compression and display parameters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ab0317b83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ab0317b83_0_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Not everyone has the same sensitivity for visual artifacts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It is not possible to apply simple pixel-to-pixel algorithm comparing modified and unmodified visual material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ab0317b83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ab0317b83_0_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 practice, this approach achieves higher correlation with subjectively perceived quality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Standardised approach used by many important players (e.g., Netflix)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Classical, well-defined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ab0317b8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ab0317b83_0_9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Bitstream-based: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one wants to say as much as possible about the visual content by looking on the transport layer (but not only)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can be applied at many points of delivery chain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can be used with encrypted signal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modular build: if only transport level - transport level measurements, if more - more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ab0317b83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ab0317b83_0_1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VQIs is just our name for KPIs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 implementation makes it easy to port the algorithms to various platforms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Tested quite well (e.g., by licensing parties)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ab0317b83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3ab0317b83_0_1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/>
              <a:t>Execution flow: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 sz="1400"/>
              <a:t>Read Y channel from YUV image,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 sz="1400"/>
              <a:t>Find edges using Sobel filter,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 sz="1400"/>
              <a:t>Measure width of edges</a:t>
            </a:r>
            <a:endParaRPr sz="1400"/>
          </a:p>
          <a:p>
            <a:pPr marL="137160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</a:pPr>
            <a:r>
              <a:rPr lang="en-US" sz="1400"/>
              <a:t>Only a subset of existing edges are chosen (based on dynamically calculated threshold value derived from standard deviation for a given macro block)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 sz="1400"/>
              <a:t>Result is proportional to mean width of edges</a:t>
            </a:r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6387ed0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details are (or will be) provided in the laboratory instruction.</a:t>
            </a:r>
            <a:endParaRPr/>
          </a:p>
        </p:txBody>
      </p:sp>
      <p:sp>
        <p:nvSpPr>
          <p:cNvPr id="474" name="Google Shape;474;g46387ed0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4888" y="685800"/>
            <a:ext cx="4848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46387ed01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you are planning to stay for the 2nd degree studies, please consider making your master thesis with us.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list of topics is not exhaustive. Mikołaj easily accepts everything related with bicycles and Lucjan is open to VR and AR-related topics.</a:t>
            </a:r>
            <a:endParaRPr/>
          </a:p>
        </p:txBody>
      </p:sp>
      <p:sp>
        <p:nvSpPr>
          <p:cNvPr id="482" name="Google Shape;482;g46387ed01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5648" y="685800"/>
            <a:ext cx="4846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6376df617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Slide from the previous presentation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Quality model - this is the objective method measuring the QoE</a:t>
            </a:r>
            <a:endParaRPr/>
          </a:p>
        </p:txBody>
      </p:sp>
      <p:sp>
        <p:nvSpPr>
          <p:cNvPr id="320" name="Google Shape;320;g46376df61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46376df617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46376df617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5648" y="685800"/>
            <a:ext cx="4846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6376df617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It is safer to build a business based on something objective.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Cheaper - assessing the quality in non-objective way means contacting your end-users (how many do you have?)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Scalable - currently, in TV head-ends, there are people just sitting and watching everything that goes on-air</a:t>
            </a:r>
            <a:endParaRPr/>
          </a:p>
        </p:txBody>
      </p:sp>
      <p:sp>
        <p:nvSpPr>
          <p:cNvPr id="357" name="Google Shape;357;g46376df617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5648" y="685800"/>
            <a:ext cx="4846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6376df617_0_1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No Reference (NR):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-&gt; scalable: NR probe can be attached at any point there is access to a video signal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There are also Reduced Reference (RR) and mixed methods, but they are not so popular.</a:t>
            </a:r>
            <a:endParaRPr sz="1200"/>
          </a:p>
        </p:txBody>
      </p:sp>
      <p:sp>
        <p:nvSpPr>
          <p:cNvPr id="364" name="Google Shape;364;g46376df617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6387ed01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gave here equations without deep explanation. For details please refer to the laboratory instruction.</a:t>
            </a:r>
            <a:endParaRPr/>
          </a:p>
        </p:txBody>
      </p:sp>
      <p:sp>
        <p:nvSpPr>
          <p:cNvPr id="376" name="Google Shape;376;g46387ed01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5648" y="685800"/>
            <a:ext cx="4846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6387ed01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didn’t use Netflix’s logo, because it is not legal to do so without their prior consent. The story is different if it comes to Octocat that links to GitHub.</a:t>
            </a:r>
            <a:endParaRPr/>
          </a:p>
        </p:txBody>
      </p:sp>
      <p:sp>
        <p:nvSpPr>
          <p:cNvPr id="387" name="Google Shape;387;g46387ed01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05648" y="685800"/>
            <a:ext cx="48468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ab0317b8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ab0317b83_0_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chemeClr val="dk1"/>
                </a:solidFill>
              </a:rPr>
              <a:t>Objective measurement of QoE starts here - present it on Dec, 6 2018</a:t>
            </a:r>
            <a:endParaRPr sz="1350" b="1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1"/>
              </a:solidFill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-US" sz="1350">
                <a:solidFill>
                  <a:schemeClr val="dk1"/>
                </a:solidFill>
              </a:rPr>
              <a:t>Not only implementation, but also the general description </a:t>
            </a:r>
            <a:endParaRPr sz="1350">
              <a:solidFill>
                <a:schemeClr val="dk1"/>
              </a:solidFill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●"/>
            </a:pPr>
            <a:r>
              <a:rPr lang="en-US" sz="1350">
                <a:solidFill>
                  <a:schemeClr val="dk1"/>
                </a:solidFill>
              </a:rPr>
              <a:t>Special type of quality - subjectively perceived quality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ab0317b83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ab0317b83_0_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Repeatable: more stable than asking people about the quality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Easy to manipulate: possible to map it to other measures, one may look for correlation between various phenomena, in general, application of mathematics is possible!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Countable: good medium for comparison of various visual materials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Implementable: can be (and was) transferred to both software and hardware solutions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1335088" y="1236663"/>
            <a:ext cx="8010525" cy="2630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335088" y="3968750"/>
            <a:ext cx="8010525" cy="1824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/>
          </p:nvPr>
        </p:nvSpPr>
        <p:spPr>
          <a:xfrm>
            <a:off x="735013" y="401638"/>
            <a:ext cx="9210675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 rot="5400000">
            <a:off x="2943226" y="-196849"/>
            <a:ext cx="4794250" cy="921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/>
          </p:nvPr>
        </p:nvSpPr>
        <p:spPr>
          <a:xfrm rot="5400000">
            <a:off x="5592763" y="2452688"/>
            <a:ext cx="6403975" cy="230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 rot="5400000">
            <a:off x="911226" y="225425"/>
            <a:ext cx="6403975" cy="67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801687" y="2184400"/>
            <a:ext cx="9085200" cy="45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 rot="5400000">
            <a:off x="5726100" y="2562263"/>
            <a:ext cx="6051600" cy="22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 rot="5400000">
            <a:off x="1107275" y="365963"/>
            <a:ext cx="6051600" cy="6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 rot="5400000">
            <a:off x="3074999" y="-88850"/>
            <a:ext cx="4538700" cy="90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735013" y="503238"/>
            <a:ext cx="3444900" cy="17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>
            <a:spLocks noGrp="1"/>
          </p:cNvSpPr>
          <p:nvPr>
            <p:ph type="pic" idx="2"/>
          </p:nvPr>
        </p:nvSpPr>
        <p:spPr>
          <a:xfrm>
            <a:off x="4540250" y="1087438"/>
            <a:ext cx="5406900" cy="53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1"/>
          </p:nvPr>
        </p:nvSpPr>
        <p:spPr>
          <a:xfrm>
            <a:off x="735013" y="2266950"/>
            <a:ext cx="3444900" cy="4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735013" y="503238"/>
            <a:ext cx="3444900" cy="17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1"/>
          </p:nvPr>
        </p:nvSpPr>
        <p:spPr>
          <a:xfrm>
            <a:off x="4540250" y="1087438"/>
            <a:ext cx="5406900" cy="53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2"/>
          </p:nvPr>
        </p:nvSpPr>
        <p:spPr>
          <a:xfrm>
            <a:off x="735013" y="2266950"/>
            <a:ext cx="3444900" cy="4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20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735013" y="401638"/>
            <a:ext cx="92124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body" idx="1"/>
          </p:nvPr>
        </p:nvSpPr>
        <p:spPr>
          <a:xfrm>
            <a:off x="735013" y="1852613"/>
            <a:ext cx="45195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735013" y="2760663"/>
            <a:ext cx="45195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body" idx="3"/>
          </p:nvPr>
        </p:nvSpPr>
        <p:spPr>
          <a:xfrm>
            <a:off x="5407025" y="1852613"/>
            <a:ext cx="45402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body" idx="4"/>
          </p:nvPr>
        </p:nvSpPr>
        <p:spPr>
          <a:xfrm>
            <a:off x="5407025" y="2760663"/>
            <a:ext cx="45402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35013" y="401638"/>
            <a:ext cx="9210675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>
            <a:spLocks noGrp="1"/>
          </p:cNvSpPr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801688" y="2184400"/>
            <a:ext cx="4465500" cy="45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body" idx="2"/>
          </p:nvPr>
        </p:nvSpPr>
        <p:spPr>
          <a:xfrm>
            <a:off x="5419725" y="2184400"/>
            <a:ext cx="4467300" cy="45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>
            <a:spLocks noGrp="1"/>
          </p:cNvSpPr>
          <p:nvPr>
            <p:ph type="title"/>
          </p:nvPr>
        </p:nvSpPr>
        <p:spPr>
          <a:xfrm>
            <a:off x="728663" y="1884363"/>
            <a:ext cx="9212400" cy="3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1"/>
          </p:nvPr>
        </p:nvSpPr>
        <p:spPr>
          <a:xfrm>
            <a:off x="728663" y="5056188"/>
            <a:ext cx="9212400" cy="16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1335088" y="1236663"/>
            <a:ext cx="80106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subTitle" idx="1"/>
          </p:nvPr>
        </p:nvSpPr>
        <p:spPr>
          <a:xfrm>
            <a:off x="1335088" y="3968750"/>
            <a:ext cx="8010600" cy="1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4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>
            <a:spLocks noGrp="1"/>
          </p:cNvSpPr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26"/>
          <p:cNvSpPr txBox="1">
            <a:spLocks noGrp="1"/>
          </p:cNvSpPr>
          <p:nvPr>
            <p:ph type="body" idx="1"/>
          </p:nvPr>
        </p:nvSpPr>
        <p:spPr>
          <a:xfrm>
            <a:off x="801687" y="2184400"/>
            <a:ext cx="9085200" cy="45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6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>
            <a:spLocks noGrp="1"/>
          </p:cNvSpPr>
          <p:nvPr>
            <p:ph type="title"/>
          </p:nvPr>
        </p:nvSpPr>
        <p:spPr>
          <a:xfrm rot="5400000">
            <a:off x="5726100" y="2562263"/>
            <a:ext cx="6051600" cy="22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body" idx="1"/>
          </p:nvPr>
        </p:nvSpPr>
        <p:spPr>
          <a:xfrm rot="5400000">
            <a:off x="1107275" y="365963"/>
            <a:ext cx="6051600" cy="6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28"/>
          <p:cNvSpPr txBox="1">
            <a:spLocks noGrp="1"/>
          </p:cNvSpPr>
          <p:nvPr>
            <p:ph type="body" idx="1"/>
          </p:nvPr>
        </p:nvSpPr>
        <p:spPr>
          <a:xfrm rot="5400000">
            <a:off x="3074999" y="-88850"/>
            <a:ext cx="4538700" cy="90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8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9"/>
          <p:cNvSpPr txBox="1">
            <a:spLocks noGrp="1"/>
          </p:cNvSpPr>
          <p:nvPr>
            <p:ph type="title"/>
          </p:nvPr>
        </p:nvSpPr>
        <p:spPr>
          <a:xfrm>
            <a:off x="735013" y="503238"/>
            <a:ext cx="3444900" cy="17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9"/>
          <p:cNvSpPr>
            <a:spLocks noGrp="1"/>
          </p:cNvSpPr>
          <p:nvPr>
            <p:ph type="pic" idx="2"/>
          </p:nvPr>
        </p:nvSpPr>
        <p:spPr>
          <a:xfrm>
            <a:off x="4540250" y="1087438"/>
            <a:ext cx="5406900" cy="53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body" idx="1"/>
          </p:nvPr>
        </p:nvSpPr>
        <p:spPr>
          <a:xfrm>
            <a:off x="735013" y="2266950"/>
            <a:ext cx="3444900" cy="4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title"/>
          </p:nvPr>
        </p:nvSpPr>
        <p:spPr>
          <a:xfrm>
            <a:off x="735013" y="503238"/>
            <a:ext cx="3444900" cy="17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30"/>
          <p:cNvSpPr txBox="1">
            <a:spLocks noGrp="1"/>
          </p:cNvSpPr>
          <p:nvPr>
            <p:ph type="body" idx="1"/>
          </p:nvPr>
        </p:nvSpPr>
        <p:spPr>
          <a:xfrm>
            <a:off x="4540250" y="1087438"/>
            <a:ext cx="5406900" cy="53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30"/>
          <p:cNvSpPr txBox="1">
            <a:spLocks noGrp="1"/>
          </p:cNvSpPr>
          <p:nvPr>
            <p:ph type="body" idx="2"/>
          </p:nvPr>
        </p:nvSpPr>
        <p:spPr>
          <a:xfrm>
            <a:off x="735013" y="2266950"/>
            <a:ext cx="3444900" cy="4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Google Shape;130;p30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1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2"/>
          <p:cNvSpPr txBox="1">
            <a:spLocks noGrp="1"/>
          </p:cNvSpPr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32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35013" y="401638"/>
            <a:ext cx="9210675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35013" y="2011363"/>
            <a:ext cx="9210675" cy="479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3"/>
          <p:cNvSpPr txBox="1">
            <a:spLocks noGrp="1"/>
          </p:cNvSpPr>
          <p:nvPr>
            <p:ph type="title"/>
          </p:nvPr>
        </p:nvSpPr>
        <p:spPr>
          <a:xfrm>
            <a:off x="735013" y="401638"/>
            <a:ext cx="92124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" name="Google Shape;138;p33"/>
          <p:cNvSpPr txBox="1">
            <a:spLocks noGrp="1"/>
          </p:cNvSpPr>
          <p:nvPr>
            <p:ph type="body" idx="1"/>
          </p:nvPr>
        </p:nvSpPr>
        <p:spPr>
          <a:xfrm>
            <a:off x="735013" y="1852613"/>
            <a:ext cx="45195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33"/>
          <p:cNvSpPr txBox="1">
            <a:spLocks noGrp="1"/>
          </p:cNvSpPr>
          <p:nvPr>
            <p:ph type="body" idx="2"/>
          </p:nvPr>
        </p:nvSpPr>
        <p:spPr>
          <a:xfrm>
            <a:off x="735013" y="2760663"/>
            <a:ext cx="45195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33"/>
          <p:cNvSpPr txBox="1">
            <a:spLocks noGrp="1"/>
          </p:cNvSpPr>
          <p:nvPr>
            <p:ph type="body" idx="3"/>
          </p:nvPr>
        </p:nvSpPr>
        <p:spPr>
          <a:xfrm>
            <a:off x="5407025" y="1852613"/>
            <a:ext cx="45402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33"/>
          <p:cNvSpPr txBox="1">
            <a:spLocks noGrp="1"/>
          </p:cNvSpPr>
          <p:nvPr>
            <p:ph type="body" idx="4"/>
          </p:nvPr>
        </p:nvSpPr>
        <p:spPr>
          <a:xfrm>
            <a:off x="5407025" y="2760663"/>
            <a:ext cx="45402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33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4"/>
          <p:cNvSpPr txBox="1">
            <a:spLocks noGrp="1"/>
          </p:cNvSpPr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34"/>
          <p:cNvSpPr txBox="1">
            <a:spLocks noGrp="1"/>
          </p:cNvSpPr>
          <p:nvPr>
            <p:ph type="body" idx="1"/>
          </p:nvPr>
        </p:nvSpPr>
        <p:spPr>
          <a:xfrm>
            <a:off x="801688" y="2184400"/>
            <a:ext cx="4465500" cy="45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34"/>
          <p:cNvSpPr txBox="1">
            <a:spLocks noGrp="1"/>
          </p:cNvSpPr>
          <p:nvPr>
            <p:ph type="body" idx="2"/>
          </p:nvPr>
        </p:nvSpPr>
        <p:spPr>
          <a:xfrm>
            <a:off x="5419725" y="2184400"/>
            <a:ext cx="4467300" cy="45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34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5"/>
          <p:cNvSpPr txBox="1">
            <a:spLocks noGrp="1"/>
          </p:cNvSpPr>
          <p:nvPr>
            <p:ph type="title"/>
          </p:nvPr>
        </p:nvSpPr>
        <p:spPr>
          <a:xfrm>
            <a:off x="728663" y="1884363"/>
            <a:ext cx="9212400" cy="3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35"/>
          <p:cNvSpPr txBox="1">
            <a:spLocks noGrp="1"/>
          </p:cNvSpPr>
          <p:nvPr>
            <p:ph type="body" idx="1"/>
          </p:nvPr>
        </p:nvSpPr>
        <p:spPr>
          <a:xfrm>
            <a:off x="728663" y="5056188"/>
            <a:ext cx="9212400" cy="16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35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6"/>
          <p:cNvSpPr txBox="1">
            <a:spLocks noGrp="1"/>
          </p:cNvSpPr>
          <p:nvPr>
            <p:ph type="ctrTitle"/>
          </p:nvPr>
        </p:nvSpPr>
        <p:spPr>
          <a:xfrm>
            <a:off x="1335088" y="1236663"/>
            <a:ext cx="80106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p36"/>
          <p:cNvSpPr txBox="1">
            <a:spLocks noGrp="1"/>
          </p:cNvSpPr>
          <p:nvPr>
            <p:ph type="subTitle" idx="1"/>
          </p:nvPr>
        </p:nvSpPr>
        <p:spPr>
          <a:xfrm>
            <a:off x="1335088" y="3968750"/>
            <a:ext cx="8010600" cy="1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p36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8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9"/>
          <p:cNvSpPr txBox="1">
            <a:spLocks noGrp="1"/>
          </p:cNvSpPr>
          <p:nvPr>
            <p:ph type="title"/>
          </p:nvPr>
        </p:nvSpPr>
        <p:spPr>
          <a:xfrm>
            <a:off x="801688" y="671513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39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0"/>
          <p:cNvSpPr txBox="1">
            <a:spLocks noGrp="1"/>
          </p:cNvSpPr>
          <p:nvPr>
            <p:ph type="title"/>
          </p:nvPr>
        </p:nvSpPr>
        <p:spPr>
          <a:xfrm>
            <a:off x="801688" y="671513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40"/>
          <p:cNvSpPr txBox="1">
            <a:spLocks noGrp="1"/>
          </p:cNvSpPr>
          <p:nvPr>
            <p:ph type="body" idx="1"/>
          </p:nvPr>
        </p:nvSpPr>
        <p:spPr>
          <a:xfrm>
            <a:off x="801688" y="2184400"/>
            <a:ext cx="9085200" cy="45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40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>
            <a:spLocks noGrp="1"/>
          </p:cNvSpPr>
          <p:nvPr>
            <p:ph type="title"/>
          </p:nvPr>
        </p:nvSpPr>
        <p:spPr>
          <a:xfrm>
            <a:off x="801688" y="671513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p41"/>
          <p:cNvSpPr txBox="1">
            <a:spLocks noGrp="1"/>
          </p:cNvSpPr>
          <p:nvPr>
            <p:ph type="body" idx="1"/>
          </p:nvPr>
        </p:nvSpPr>
        <p:spPr>
          <a:xfrm>
            <a:off x="801688" y="2184400"/>
            <a:ext cx="4465500" cy="45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p41"/>
          <p:cNvSpPr txBox="1">
            <a:spLocks noGrp="1"/>
          </p:cNvSpPr>
          <p:nvPr>
            <p:ph type="body" idx="2"/>
          </p:nvPr>
        </p:nvSpPr>
        <p:spPr>
          <a:xfrm>
            <a:off x="5419725" y="2184400"/>
            <a:ext cx="4467300" cy="45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41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"/>
          <p:cNvSpPr txBox="1">
            <a:spLocks noGrp="1"/>
          </p:cNvSpPr>
          <p:nvPr>
            <p:ph type="ctrTitle"/>
          </p:nvPr>
        </p:nvSpPr>
        <p:spPr>
          <a:xfrm>
            <a:off x="1335088" y="1236663"/>
            <a:ext cx="80106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42"/>
          <p:cNvSpPr txBox="1">
            <a:spLocks noGrp="1"/>
          </p:cNvSpPr>
          <p:nvPr>
            <p:ph type="subTitle" idx="1"/>
          </p:nvPr>
        </p:nvSpPr>
        <p:spPr>
          <a:xfrm>
            <a:off x="1335088" y="3968750"/>
            <a:ext cx="8010600" cy="1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42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3"/>
          <p:cNvSpPr txBox="1">
            <a:spLocks noGrp="1"/>
          </p:cNvSpPr>
          <p:nvPr>
            <p:ph type="title"/>
          </p:nvPr>
        </p:nvSpPr>
        <p:spPr>
          <a:xfrm>
            <a:off x="728663" y="1884363"/>
            <a:ext cx="9212400" cy="3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43"/>
          <p:cNvSpPr txBox="1">
            <a:spLocks noGrp="1"/>
          </p:cNvSpPr>
          <p:nvPr>
            <p:ph type="body" idx="1"/>
          </p:nvPr>
        </p:nvSpPr>
        <p:spPr>
          <a:xfrm>
            <a:off x="728663" y="5056188"/>
            <a:ext cx="9212400" cy="16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" name="Google Shape;181;p43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28663" y="1884363"/>
            <a:ext cx="9212262" cy="3143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28663" y="5056188"/>
            <a:ext cx="9212262" cy="165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4"/>
          <p:cNvSpPr txBox="1">
            <a:spLocks noGrp="1"/>
          </p:cNvSpPr>
          <p:nvPr>
            <p:ph type="title"/>
          </p:nvPr>
        </p:nvSpPr>
        <p:spPr>
          <a:xfrm>
            <a:off x="735013" y="401638"/>
            <a:ext cx="92124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p44"/>
          <p:cNvSpPr txBox="1">
            <a:spLocks noGrp="1"/>
          </p:cNvSpPr>
          <p:nvPr>
            <p:ph type="body" idx="1"/>
          </p:nvPr>
        </p:nvSpPr>
        <p:spPr>
          <a:xfrm>
            <a:off x="735013" y="1852613"/>
            <a:ext cx="45195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p44"/>
          <p:cNvSpPr txBox="1">
            <a:spLocks noGrp="1"/>
          </p:cNvSpPr>
          <p:nvPr>
            <p:ph type="body" idx="2"/>
          </p:nvPr>
        </p:nvSpPr>
        <p:spPr>
          <a:xfrm>
            <a:off x="735013" y="2760663"/>
            <a:ext cx="45195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44"/>
          <p:cNvSpPr txBox="1">
            <a:spLocks noGrp="1"/>
          </p:cNvSpPr>
          <p:nvPr>
            <p:ph type="body" idx="3"/>
          </p:nvPr>
        </p:nvSpPr>
        <p:spPr>
          <a:xfrm>
            <a:off x="5407025" y="1852613"/>
            <a:ext cx="45402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44"/>
          <p:cNvSpPr txBox="1">
            <a:spLocks noGrp="1"/>
          </p:cNvSpPr>
          <p:nvPr>
            <p:ph type="body" idx="4"/>
          </p:nvPr>
        </p:nvSpPr>
        <p:spPr>
          <a:xfrm>
            <a:off x="5407025" y="2760663"/>
            <a:ext cx="45402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p44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>
            <a:spLocks noGrp="1"/>
          </p:cNvSpPr>
          <p:nvPr>
            <p:ph type="title"/>
          </p:nvPr>
        </p:nvSpPr>
        <p:spPr>
          <a:xfrm>
            <a:off x="735013" y="503238"/>
            <a:ext cx="3444900" cy="17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45"/>
          <p:cNvSpPr txBox="1">
            <a:spLocks noGrp="1"/>
          </p:cNvSpPr>
          <p:nvPr>
            <p:ph type="body" idx="1"/>
          </p:nvPr>
        </p:nvSpPr>
        <p:spPr>
          <a:xfrm>
            <a:off x="4540250" y="1087438"/>
            <a:ext cx="5406900" cy="53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2" name="Google Shape;192;p45"/>
          <p:cNvSpPr txBox="1">
            <a:spLocks noGrp="1"/>
          </p:cNvSpPr>
          <p:nvPr>
            <p:ph type="body" idx="2"/>
          </p:nvPr>
        </p:nvSpPr>
        <p:spPr>
          <a:xfrm>
            <a:off x="735013" y="2266950"/>
            <a:ext cx="3444900" cy="4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45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>
            <a:spLocks noGrp="1"/>
          </p:cNvSpPr>
          <p:nvPr>
            <p:ph type="title"/>
          </p:nvPr>
        </p:nvSpPr>
        <p:spPr>
          <a:xfrm>
            <a:off x="735013" y="503238"/>
            <a:ext cx="3444900" cy="17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6" name="Google Shape;196;p46"/>
          <p:cNvSpPr>
            <a:spLocks noGrp="1"/>
          </p:cNvSpPr>
          <p:nvPr>
            <p:ph type="pic" idx="2"/>
          </p:nvPr>
        </p:nvSpPr>
        <p:spPr>
          <a:xfrm>
            <a:off x="4540250" y="1087438"/>
            <a:ext cx="5406900" cy="53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46"/>
          <p:cNvSpPr txBox="1">
            <a:spLocks noGrp="1"/>
          </p:cNvSpPr>
          <p:nvPr>
            <p:ph type="body" idx="1"/>
          </p:nvPr>
        </p:nvSpPr>
        <p:spPr>
          <a:xfrm>
            <a:off x="735013" y="2266950"/>
            <a:ext cx="3444900" cy="4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46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7"/>
          <p:cNvSpPr txBox="1">
            <a:spLocks noGrp="1"/>
          </p:cNvSpPr>
          <p:nvPr>
            <p:ph type="title"/>
          </p:nvPr>
        </p:nvSpPr>
        <p:spPr>
          <a:xfrm>
            <a:off x="801688" y="671513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1" name="Google Shape;201;p47"/>
          <p:cNvSpPr txBox="1">
            <a:spLocks noGrp="1"/>
          </p:cNvSpPr>
          <p:nvPr>
            <p:ph type="body" idx="1"/>
          </p:nvPr>
        </p:nvSpPr>
        <p:spPr>
          <a:xfrm rot="5400000">
            <a:off x="3075000" y="-88850"/>
            <a:ext cx="4538700" cy="90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47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8"/>
          <p:cNvSpPr txBox="1">
            <a:spLocks noGrp="1"/>
          </p:cNvSpPr>
          <p:nvPr>
            <p:ph type="title"/>
          </p:nvPr>
        </p:nvSpPr>
        <p:spPr>
          <a:xfrm rot="5400000">
            <a:off x="5726100" y="2562263"/>
            <a:ext cx="6051600" cy="22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48"/>
          <p:cNvSpPr txBox="1">
            <a:spLocks noGrp="1"/>
          </p:cNvSpPr>
          <p:nvPr>
            <p:ph type="body" idx="1"/>
          </p:nvPr>
        </p:nvSpPr>
        <p:spPr>
          <a:xfrm rot="5400000">
            <a:off x="1107275" y="365963"/>
            <a:ext cx="6051600" cy="6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48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0"/>
          <p:cNvSpPr txBox="1">
            <a:spLocks noGrp="1"/>
          </p:cNvSpPr>
          <p:nvPr>
            <p:ph type="title"/>
          </p:nvPr>
        </p:nvSpPr>
        <p:spPr>
          <a:xfrm>
            <a:off x="801688" y="671514"/>
            <a:ext cx="90852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Google Shape;213;p50"/>
          <p:cNvSpPr txBox="1">
            <a:spLocks noGrp="1"/>
          </p:cNvSpPr>
          <p:nvPr>
            <p:ph type="body" idx="1"/>
          </p:nvPr>
        </p:nvSpPr>
        <p:spPr>
          <a:xfrm>
            <a:off x="801688" y="2184400"/>
            <a:ext cx="9085200" cy="4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>
            <a:lvl1pPr marL="457200" marR="0" lvl="0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»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–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–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»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50"/>
          <p:cNvSpPr txBox="1">
            <a:spLocks noGrp="1"/>
          </p:cNvSpPr>
          <p:nvPr>
            <p:ph type="sldNum" idx="12"/>
          </p:nvPr>
        </p:nvSpPr>
        <p:spPr>
          <a:xfrm>
            <a:off x="9542464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1"/>
          <p:cNvSpPr txBox="1">
            <a:spLocks noGrp="1"/>
          </p:cNvSpPr>
          <p:nvPr>
            <p:ph type="title"/>
          </p:nvPr>
        </p:nvSpPr>
        <p:spPr>
          <a:xfrm>
            <a:off x="801688" y="671514"/>
            <a:ext cx="90852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51"/>
          <p:cNvSpPr txBox="1">
            <a:spLocks noGrp="1"/>
          </p:cNvSpPr>
          <p:nvPr>
            <p:ph type="body" idx="1"/>
          </p:nvPr>
        </p:nvSpPr>
        <p:spPr>
          <a:xfrm>
            <a:off x="801688" y="2184400"/>
            <a:ext cx="4465800" cy="4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>
            <a:lvl1pPr marL="457200" marR="0" lvl="0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»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–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–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»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51"/>
          <p:cNvSpPr txBox="1">
            <a:spLocks noGrp="1"/>
          </p:cNvSpPr>
          <p:nvPr>
            <p:ph type="body" idx="2"/>
          </p:nvPr>
        </p:nvSpPr>
        <p:spPr>
          <a:xfrm>
            <a:off x="5419725" y="2184400"/>
            <a:ext cx="4467000" cy="4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>
            <a:lvl1pPr marL="457200" marR="0" lvl="0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»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–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–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»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51"/>
          <p:cNvSpPr txBox="1">
            <a:spLocks noGrp="1"/>
          </p:cNvSpPr>
          <p:nvPr>
            <p:ph type="sldNum" idx="12"/>
          </p:nvPr>
        </p:nvSpPr>
        <p:spPr>
          <a:xfrm>
            <a:off x="9542464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2"/>
          <p:cNvSpPr txBox="1">
            <a:spLocks noGrp="1"/>
          </p:cNvSpPr>
          <p:nvPr>
            <p:ph type="title"/>
          </p:nvPr>
        </p:nvSpPr>
        <p:spPr>
          <a:xfrm>
            <a:off x="728663" y="1884363"/>
            <a:ext cx="9212100" cy="31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5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" name="Google Shape;222;p52"/>
          <p:cNvSpPr txBox="1">
            <a:spLocks noGrp="1"/>
          </p:cNvSpPr>
          <p:nvPr>
            <p:ph type="body" idx="1"/>
          </p:nvPr>
        </p:nvSpPr>
        <p:spPr>
          <a:xfrm>
            <a:off x="728663" y="5056189"/>
            <a:ext cx="9212100" cy="16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52"/>
          <p:cNvSpPr txBox="1">
            <a:spLocks noGrp="1"/>
          </p:cNvSpPr>
          <p:nvPr>
            <p:ph type="sldNum" idx="12"/>
          </p:nvPr>
        </p:nvSpPr>
        <p:spPr>
          <a:xfrm>
            <a:off x="9542464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3"/>
          <p:cNvSpPr txBox="1">
            <a:spLocks noGrp="1"/>
          </p:cNvSpPr>
          <p:nvPr>
            <p:ph type="ctrTitle"/>
          </p:nvPr>
        </p:nvSpPr>
        <p:spPr>
          <a:xfrm>
            <a:off x="1335089" y="1236663"/>
            <a:ext cx="8010600" cy="26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5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53"/>
          <p:cNvSpPr txBox="1">
            <a:spLocks noGrp="1"/>
          </p:cNvSpPr>
          <p:nvPr>
            <p:ph type="subTitle" idx="1"/>
          </p:nvPr>
        </p:nvSpPr>
        <p:spPr>
          <a:xfrm>
            <a:off x="1335089" y="3968750"/>
            <a:ext cx="8010600" cy="1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>
            <a:lvl1pPr marR="0" lvl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7" name="Google Shape;227;p53"/>
          <p:cNvSpPr txBox="1">
            <a:spLocks noGrp="1"/>
          </p:cNvSpPr>
          <p:nvPr>
            <p:ph type="sldNum" idx="12"/>
          </p:nvPr>
        </p:nvSpPr>
        <p:spPr>
          <a:xfrm>
            <a:off x="9542464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4"/>
          <p:cNvSpPr txBox="1">
            <a:spLocks noGrp="1"/>
          </p:cNvSpPr>
          <p:nvPr>
            <p:ph type="title"/>
          </p:nvPr>
        </p:nvSpPr>
        <p:spPr>
          <a:xfrm>
            <a:off x="735013" y="401638"/>
            <a:ext cx="92121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0" name="Google Shape;230;p54"/>
          <p:cNvSpPr txBox="1">
            <a:spLocks noGrp="1"/>
          </p:cNvSpPr>
          <p:nvPr>
            <p:ph type="body" idx="1"/>
          </p:nvPr>
        </p:nvSpPr>
        <p:spPr>
          <a:xfrm>
            <a:off x="735013" y="1852613"/>
            <a:ext cx="45198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b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54"/>
          <p:cNvSpPr txBox="1">
            <a:spLocks noGrp="1"/>
          </p:cNvSpPr>
          <p:nvPr>
            <p:ph type="body" idx="2"/>
          </p:nvPr>
        </p:nvSpPr>
        <p:spPr>
          <a:xfrm>
            <a:off x="735013" y="2760663"/>
            <a:ext cx="45198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>
            <a:lvl1pPr marL="457200" marR="0" lvl="0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»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–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–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»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54"/>
          <p:cNvSpPr txBox="1">
            <a:spLocks noGrp="1"/>
          </p:cNvSpPr>
          <p:nvPr>
            <p:ph type="body" idx="3"/>
          </p:nvPr>
        </p:nvSpPr>
        <p:spPr>
          <a:xfrm>
            <a:off x="5407025" y="1852613"/>
            <a:ext cx="45402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b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54"/>
          <p:cNvSpPr txBox="1">
            <a:spLocks noGrp="1"/>
          </p:cNvSpPr>
          <p:nvPr>
            <p:ph type="body" idx="4"/>
          </p:nvPr>
        </p:nvSpPr>
        <p:spPr>
          <a:xfrm>
            <a:off x="5407025" y="2760663"/>
            <a:ext cx="45402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>
            <a:lvl1pPr marL="457200" marR="0" lvl="0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»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–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–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»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Google Shape;234;p54"/>
          <p:cNvSpPr txBox="1">
            <a:spLocks noGrp="1"/>
          </p:cNvSpPr>
          <p:nvPr>
            <p:ph type="sldNum" idx="12"/>
          </p:nvPr>
        </p:nvSpPr>
        <p:spPr>
          <a:xfrm>
            <a:off x="9542464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35013" y="401638"/>
            <a:ext cx="9210675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735013" y="2011363"/>
            <a:ext cx="4529137" cy="479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5416550" y="2011363"/>
            <a:ext cx="4529138" cy="479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5"/>
          <p:cNvSpPr txBox="1">
            <a:spLocks noGrp="1"/>
          </p:cNvSpPr>
          <p:nvPr>
            <p:ph type="title"/>
          </p:nvPr>
        </p:nvSpPr>
        <p:spPr>
          <a:xfrm>
            <a:off x="801688" y="671514"/>
            <a:ext cx="90852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7" name="Google Shape;237;p55"/>
          <p:cNvSpPr txBox="1">
            <a:spLocks noGrp="1"/>
          </p:cNvSpPr>
          <p:nvPr>
            <p:ph type="sldNum" idx="12"/>
          </p:nvPr>
        </p:nvSpPr>
        <p:spPr>
          <a:xfrm>
            <a:off x="9542464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6"/>
          <p:cNvSpPr txBox="1">
            <a:spLocks noGrp="1"/>
          </p:cNvSpPr>
          <p:nvPr>
            <p:ph type="sldNum" idx="12"/>
          </p:nvPr>
        </p:nvSpPr>
        <p:spPr>
          <a:xfrm>
            <a:off x="9542464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7"/>
          <p:cNvSpPr txBox="1">
            <a:spLocks noGrp="1"/>
          </p:cNvSpPr>
          <p:nvPr>
            <p:ph type="title"/>
          </p:nvPr>
        </p:nvSpPr>
        <p:spPr>
          <a:xfrm>
            <a:off x="735013" y="503238"/>
            <a:ext cx="3444900" cy="17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Google Shape;242;p57"/>
          <p:cNvSpPr txBox="1">
            <a:spLocks noGrp="1"/>
          </p:cNvSpPr>
          <p:nvPr>
            <p:ph type="body" idx="1"/>
          </p:nvPr>
        </p:nvSpPr>
        <p:spPr>
          <a:xfrm>
            <a:off x="4540251" y="1087439"/>
            <a:ext cx="5406900" cy="53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>
            <a:lvl1pPr marL="457200" marR="0" lvl="0" indent="-4254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00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Char char="–"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Google Shape;243;p57"/>
          <p:cNvSpPr txBox="1">
            <a:spLocks noGrp="1"/>
          </p:cNvSpPr>
          <p:nvPr>
            <p:ph type="body" idx="2"/>
          </p:nvPr>
        </p:nvSpPr>
        <p:spPr>
          <a:xfrm>
            <a:off x="735013" y="2266951"/>
            <a:ext cx="3444900" cy="4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Google Shape;244;p57"/>
          <p:cNvSpPr txBox="1">
            <a:spLocks noGrp="1"/>
          </p:cNvSpPr>
          <p:nvPr>
            <p:ph type="sldNum" idx="12"/>
          </p:nvPr>
        </p:nvSpPr>
        <p:spPr>
          <a:xfrm>
            <a:off x="9542464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8"/>
          <p:cNvSpPr txBox="1">
            <a:spLocks noGrp="1"/>
          </p:cNvSpPr>
          <p:nvPr>
            <p:ph type="title"/>
          </p:nvPr>
        </p:nvSpPr>
        <p:spPr>
          <a:xfrm>
            <a:off x="735013" y="503238"/>
            <a:ext cx="3444900" cy="17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" name="Google Shape;247;p58"/>
          <p:cNvSpPr>
            <a:spLocks noGrp="1"/>
          </p:cNvSpPr>
          <p:nvPr>
            <p:ph type="pic" idx="2"/>
          </p:nvPr>
        </p:nvSpPr>
        <p:spPr>
          <a:xfrm>
            <a:off x="4540251" y="1087439"/>
            <a:ext cx="5406900" cy="53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>
            <a:lvl1pPr marR="0" lvl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  <a:defRPr sz="3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  <a:defRPr sz="2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Google Shape;248;p58"/>
          <p:cNvSpPr txBox="1">
            <a:spLocks noGrp="1"/>
          </p:cNvSpPr>
          <p:nvPr>
            <p:ph type="body" idx="1"/>
          </p:nvPr>
        </p:nvSpPr>
        <p:spPr>
          <a:xfrm>
            <a:off x="735013" y="2266951"/>
            <a:ext cx="3444900" cy="4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58"/>
          <p:cNvSpPr txBox="1">
            <a:spLocks noGrp="1"/>
          </p:cNvSpPr>
          <p:nvPr>
            <p:ph type="sldNum" idx="12"/>
          </p:nvPr>
        </p:nvSpPr>
        <p:spPr>
          <a:xfrm>
            <a:off x="9542464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9"/>
          <p:cNvSpPr txBox="1">
            <a:spLocks noGrp="1"/>
          </p:cNvSpPr>
          <p:nvPr>
            <p:ph type="title"/>
          </p:nvPr>
        </p:nvSpPr>
        <p:spPr>
          <a:xfrm>
            <a:off x="801688" y="671514"/>
            <a:ext cx="90852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59"/>
          <p:cNvSpPr txBox="1">
            <a:spLocks noGrp="1"/>
          </p:cNvSpPr>
          <p:nvPr>
            <p:ph type="body" idx="1"/>
          </p:nvPr>
        </p:nvSpPr>
        <p:spPr>
          <a:xfrm rot="5400000">
            <a:off x="3075151" y="-89000"/>
            <a:ext cx="4538400" cy="90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>
            <a:lvl1pPr marL="457200" marR="0" lvl="0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»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–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–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»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59"/>
          <p:cNvSpPr txBox="1">
            <a:spLocks noGrp="1"/>
          </p:cNvSpPr>
          <p:nvPr>
            <p:ph type="sldNum" idx="12"/>
          </p:nvPr>
        </p:nvSpPr>
        <p:spPr>
          <a:xfrm>
            <a:off x="9542464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0"/>
          <p:cNvSpPr txBox="1">
            <a:spLocks noGrp="1"/>
          </p:cNvSpPr>
          <p:nvPr>
            <p:ph type="title"/>
          </p:nvPr>
        </p:nvSpPr>
        <p:spPr>
          <a:xfrm rot="5400000">
            <a:off x="5726101" y="2562263"/>
            <a:ext cx="6051600" cy="22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6" name="Google Shape;256;p60"/>
          <p:cNvSpPr txBox="1">
            <a:spLocks noGrp="1"/>
          </p:cNvSpPr>
          <p:nvPr>
            <p:ph type="body" idx="1"/>
          </p:nvPr>
        </p:nvSpPr>
        <p:spPr>
          <a:xfrm rot="5400000">
            <a:off x="1107275" y="365963"/>
            <a:ext cx="6051600" cy="6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>
            <a:lvl1pPr marL="457200" marR="0" lvl="0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»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–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–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»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7" name="Google Shape;257;p60"/>
          <p:cNvSpPr txBox="1">
            <a:spLocks noGrp="1"/>
          </p:cNvSpPr>
          <p:nvPr>
            <p:ph type="sldNum" idx="12"/>
          </p:nvPr>
        </p:nvSpPr>
        <p:spPr>
          <a:xfrm>
            <a:off x="9542464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2"/>
          <p:cNvSpPr txBox="1">
            <a:spLocks noGrp="1"/>
          </p:cNvSpPr>
          <p:nvPr>
            <p:ph type="title"/>
          </p:nvPr>
        </p:nvSpPr>
        <p:spPr>
          <a:xfrm>
            <a:off x="801688" y="671513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4" name="Google Shape;264;p62"/>
          <p:cNvSpPr txBox="1">
            <a:spLocks noGrp="1"/>
          </p:cNvSpPr>
          <p:nvPr>
            <p:ph type="body" idx="1"/>
          </p:nvPr>
        </p:nvSpPr>
        <p:spPr>
          <a:xfrm>
            <a:off x="801688" y="2184400"/>
            <a:ext cx="4465500" cy="45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5" name="Google Shape;265;p62"/>
          <p:cNvSpPr txBox="1">
            <a:spLocks noGrp="1"/>
          </p:cNvSpPr>
          <p:nvPr>
            <p:ph type="body" idx="2"/>
          </p:nvPr>
        </p:nvSpPr>
        <p:spPr>
          <a:xfrm>
            <a:off x="5419725" y="2184400"/>
            <a:ext cx="4467300" cy="45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6" name="Google Shape;266;p62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3"/>
          <p:cNvSpPr txBox="1">
            <a:spLocks noGrp="1"/>
          </p:cNvSpPr>
          <p:nvPr>
            <p:ph type="title"/>
          </p:nvPr>
        </p:nvSpPr>
        <p:spPr>
          <a:xfrm>
            <a:off x="801688" y="671513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9" name="Google Shape;269;p63"/>
          <p:cNvSpPr txBox="1">
            <a:spLocks noGrp="1"/>
          </p:cNvSpPr>
          <p:nvPr>
            <p:ph type="body" idx="1"/>
          </p:nvPr>
        </p:nvSpPr>
        <p:spPr>
          <a:xfrm>
            <a:off x="801688" y="2184400"/>
            <a:ext cx="9085200" cy="45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63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4"/>
          <p:cNvSpPr txBox="1">
            <a:spLocks noGrp="1"/>
          </p:cNvSpPr>
          <p:nvPr>
            <p:ph type="title"/>
          </p:nvPr>
        </p:nvSpPr>
        <p:spPr>
          <a:xfrm>
            <a:off x="735013" y="401638"/>
            <a:ext cx="92124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64"/>
          <p:cNvSpPr txBox="1">
            <a:spLocks noGrp="1"/>
          </p:cNvSpPr>
          <p:nvPr>
            <p:ph type="body" idx="1"/>
          </p:nvPr>
        </p:nvSpPr>
        <p:spPr>
          <a:xfrm>
            <a:off x="735013" y="1852613"/>
            <a:ext cx="45195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4" name="Google Shape;274;p64"/>
          <p:cNvSpPr txBox="1">
            <a:spLocks noGrp="1"/>
          </p:cNvSpPr>
          <p:nvPr>
            <p:ph type="body" idx="2"/>
          </p:nvPr>
        </p:nvSpPr>
        <p:spPr>
          <a:xfrm>
            <a:off x="735013" y="2760663"/>
            <a:ext cx="45195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5" name="Google Shape;275;p64"/>
          <p:cNvSpPr txBox="1">
            <a:spLocks noGrp="1"/>
          </p:cNvSpPr>
          <p:nvPr>
            <p:ph type="body" idx="3"/>
          </p:nvPr>
        </p:nvSpPr>
        <p:spPr>
          <a:xfrm>
            <a:off x="5407025" y="1852613"/>
            <a:ext cx="45402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6" name="Google Shape;276;p64"/>
          <p:cNvSpPr txBox="1">
            <a:spLocks noGrp="1"/>
          </p:cNvSpPr>
          <p:nvPr>
            <p:ph type="body" idx="4"/>
          </p:nvPr>
        </p:nvSpPr>
        <p:spPr>
          <a:xfrm>
            <a:off x="5407025" y="2760663"/>
            <a:ext cx="4540200" cy="4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7" name="Google Shape;277;p64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5"/>
          <p:cNvSpPr txBox="1">
            <a:spLocks noGrp="1"/>
          </p:cNvSpPr>
          <p:nvPr>
            <p:ph type="title"/>
          </p:nvPr>
        </p:nvSpPr>
        <p:spPr>
          <a:xfrm>
            <a:off x="735013" y="503238"/>
            <a:ext cx="3444900" cy="17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0" name="Google Shape;280;p65"/>
          <p:cNvSpPr txBox="1">
            <a:spLocks noGrp="1"/>
          </p:cNvSpPr>
          <p:nvPr>
            <p:ph type="body" idx="1"/>
          </p:nvPr>
        </p:nvSpPr>
        <p:spPr>
          <a:xfrm>
            <a:off x="4540250" y="1087438"/>
            <a:ext cx="5406900" cy="53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318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1" name="Google Shape;281;p65"/>
          <p:cNvSpPr txBox="1">
            <a:spLocks noGrp="1"/>
          </p:cNvSpPr>
          <p:nvPr>
            <p:ph type="body" idx="2"/>
          </p:nvPr>
        </p:nvSpPr>
        <p:spPr>
          <a:xfrm>
            <a:off x="735013" y="2266950"/>
            <a:ext cx="3444900" cy="4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65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35013" y="401638"/>
            <a:ext cx="9212262" cy="14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735013" y="1852613"/>
            <a:ext cx="4519612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2"/>
          </p:nvPr>
        </p:nvSpPr>
        <p:spPr>
          <a:xfrm>
            <a:off x="735013" y="2760663"/>
            <a:ext cx="4519612" cy="405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3"/>
          </p:nvPr>
        </p:nvSpPr>
        <p:spPr>
          <a:xfrm>
            <a:off x="5407025" y="1852613"/>
            <a:ext cx="4540250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4"/>
          </p:nvPr>
        </p:nvSpPr>
        <p:spPr>
          <a:xfrm>
            <a:off x="5407025" y="2760663"/>
            <a:ext cx="4540250" cy="405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6"/>
          <p:cNvSpPr txBox="1">
            <a:spLocks noGrp="1"/>
          </p:cNvSpPr>
          <p:nvPr>
            <p:ph type="ctrTitle"/>
          </p:nvPr>
        </p:nvSpPr>
        <p:spPr>
          <a:xfrm>
            <a:off x="1335088" y="1236663"/>
            <a:ext cx="8010600" cy="26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5" name="Google Shape;285;p66"/>
          <p:cNvSpPr txBox="1">
            <a:spLocks noGrp="1"/>
          </p:cNvSpPr>
          <p:nvPr>
            <p:ph type="subTitle" idx="1"/>
          </p:nvPr>
        </p:nvSpPr>
        <p:spPr>
          <a:xfrm>
            <a:off x="1335088" y="3968750"/>
            <a:ext cx="8010600" cy="1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R="0" lvl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6" name="Google Shape;286;p66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7"/>
          <p:cNvSpPr txBox="1">
            <a:spLocks noGrp="1"/>
          </p:cNvSpPr>
          <p:nvPr>
            <p:ph type="title"/>
          </p:nvPr>
        </p:nvSpPr>
        <p:spPr>
          <a:xfrm>
            <a:off x="728663" y="1884363"/>
            <a:ext cx="9212400" cy="31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67"/>
          <p:cNvSpPr txBox="1">
            <a:spLocks noGrp="1"/>
          </p:cNvSpPr>
          <p:nvPr>
            <p:ph type="body" idx="1"/>
          </p:nvPr>
        </p:nvSpPr>
        <p:spPr>
          <a:xfrm>
            <a:off x="728663" y="5056188"/>
            <a:ext cx="9212400" cy="16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67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8"/>
          <p:cNvSpPr txBox="1">
            <a:spLocks noGrp="1"/>
          </p:cNvSpPr>
          <p:nvPr>
            <p:ph type="title"/>
          </p:nvPr>
        </p:nvSpPr>
        <p:spPr>
          <a:xfrm>
            <a:off x="801688" y="671513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3" name="Google Shape;293;p68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9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70"/>
          <p:cNvSpPr txBox="1">
            <a:spLocks noGrp="1"/>
          </p:cNvSpPr>
          <p:nvPr>
            <p:ph type="title"/>
          </p:nvPr>
        </p:nvSpPr>
        <p:spPr>
          <a:xfrm>
            <a:off x="735013" y="503238"/>
            <a:ext cx="3444900" cy="17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70"/>
          <p:cNvSpPr>
            <a:spLocks noGrp="1"/>
          </p:cNvSpPr>
          <p:nvPr>
            <p:ph type="pic" idx="2"/>
          </p:nvPr>
        </p:nvSpPr>
        <p:spPr>
          <a:xfrm>
            <a:off x="4540250" y="1087438"/>
            <a:ext cx="5406900" cy="537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R="0" lvl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70"/>
          <p:cNvSpPr txBox="1">
            <a:spLocks noGrp="1"/>
          </p:cNvSpPr>
          <p:nvPr>
            <p:ph type="body" idx="1"/>
          </p:nvPr>
        </p:nvSpPr>
        <p:spPr>
          <a:xfrm>
            <a:off x="735013" y="2266950"/>
            <a:ext cx="3444900" cy="4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70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1"/>
          <p:cNvSpPr txBox="1">
            <a:spLocks noGrp="1"/>
          </p:cNvSpPr>
          <p:nvPr>
            <p:ph type="title"/>
          </p:nvPr>
        </p:nvSpPr>
        <p:spPr>
          <a:xfrm>
            <a:off x="801688" y="671513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71"/>
          <p:cNvSpPr txBox="1">
            <a:spLocks noGrp="1"/>
          </p:cNvSpPr>
          <p:nvPr>
            <p:ph type="body" idx="1"/>
          </p:nvPr>
        </p:nvSpPr>
        <p:spPr>
          <a:xfrm rot="5400000">
            <a:off x="3075000" y="-88850"/>
            <a:ext cx="4538700" cy="90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4" name="Google Shape;304;p71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72"/>
          <p:cNvSpPr txBox="1">
            <a:spLocks noGrp="1"/>
          </p:cNvSpPr>
          <p:nvPr>
            <p:ph type="title"/>
          </p:nvPr>
        </p:nvSpPr>
        <p:spPr>
          <a:xfrm rot="5400000">
            <a:off x="5726100" y="2562263"/>
            <a:ext cx="6051600" cy="22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72"/>
          <p:cNvSpPr txBox="1">
            <a:spLocks noGrp="1"/>
          </p:cNvSpPr>
          <p:nvPr>
            <p:ph type="body" idx="1"/>
          </p:nvPr>
        </p:nvSpPr>
        <p:spPr>
          <a:xfrm rot="5400000">
            <a:off x="1107275" y="365963"/>
            <a:ext cx="6051600" cy="6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72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735013" y="503238"/>
            <a:ext cx="3444875" cy="17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4540250" y="1087438"/>
            <a:ext cx="5407025" cy="537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»"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735013" y="2266950"/>
            <a:ext cx="3444875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35013" y="503238"/>
            <a:ext cx="3444875" cy="17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4540250" y="1087438"/>
            <a:ext cx="5407025" cy="537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735013" y="2266950"/>
            <a:ext cx="3444875" cy="420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3.jp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87" cy="325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801687" y="2184400"/>
            <a:ext cx="9085200" cy="45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>
            <a:spLocks noGrp="1"/>
          </p:cNvSpPr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25"/>
          <p:cNvSpPr txBox="1">
            <a:spLocks noGrp="1"/>
          </p:cNvSpPr>
          <p:nvPr>
            <p:ph type="body" idx="1"/>
          </p:nvPr>
        </p:nvSpPr>
        <p:spPr>
          <a:xfrm>
            <a:off x="801687" y="2184400"/>
            <a:ext cx="9085200" cy="45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5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"/>
          <p:cNvSpPr txBox="1">
            <a:spLocks noGrp="1"/>
          </p:cNvSpPr>
          <p:nvPr>
            <p:ph type="title"/>
          </p:nvPr>
        </p:nvSpPr>
        <p:spPr>
          <a:xfrm>
            <a:off x="801688" y="671513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37"/>
          <p:cNvSpPr txBox="1">
            <a:spLocks noGrp="1"/>
          </p:cNvSpPr>
          <p:nvPr>
            <p:ph type="body" idx="1"/>
          </p:nvPr>
        </p:nvSpPr>
        <p:spPr>
          <a:xfrm>
            <a:off x="801688" y="2184400"/>
            <a:ext cx="9085200" cy="45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p37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9"/>
          <p:cNvSpPr txBox="1">
            <a:spLocks noGrp="1"/>
          </p:cNvSpPr>
          <p:nvPr>
            <p:ph type="title"/>
          </p:nvPr>
        </p:nvSpPr>
        <p:spPr>
          <a:xfrm>
            <a:off x="801688" y="671514"/>
            <a:ext cx="9085200" cy="12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4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Google Shape;209;p49"/>
          <p:cNvSpPr txBox="1">
            <a:spLocks noGrp="1"/>
          </p:cNvSpPr>
          <p:nvPr>
            <p:ph type="body" idx="1"/>
          </p:nvPr>
        </p:nvSpPr>
        <p:spPr>
          <a:xfrm>
            <a:off x="801688" y="2184400"/>
            <a:ext cx="9085200" cy="45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>
            <a:lvl1pPr marL="457200" marR="0" lvl="0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»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–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•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–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085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Char char="»"/>
              <a:defRPr sz="3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49"/>
          <p:cNvSpPr txBox="1">
            <a:spLocks noGrp="1"/>
          </p:cNvSpPr>
          <p:nvPr>
            <p:ph type="sldNum" idx="12"/>
          </p:nvPr>
        </p:nvSpPr>
        <p:spPr>
          <a:xfrm>
            <a:off x="9542464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1"/>
          <p:cNvSpPr txBox="1">
            <a:spLocks noGrp="1"/>
          </p:cNvSpPr>
          <p:nvPr>
            <p:ph type="title"/>
          </p:nvPr>
        </p:nvSpPr>
        <p:spPr>
          <a:xfrm>
            <a:off x="801688" y="671513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61"/>
          <p:cNvSpPr txBox="1">
            <a:spLocks noGrp="1"/>
          </p:cNvSpPr>
          <p:nvPr>
            <p:ph type="body" idx="1"/>
          </p:nvPr>
        </p:nvSpPr>
        <p:spPr>
          <a:xfrm>
            <a:off x="801688" y="2184400"/>
            <a:ext cx="9085200" cy="45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–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5720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  <a:defRPr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61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vq.kt.agh.edu.pl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AtujTswbXdDgjKtM3iN1itJHkVA_mxINB_Srx0Z5fA0/edit?usp=shar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tflix/vma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3"/>
          <p:cNvSpPr/>
          <p:nvPr/>
        </p:nvSpPr>
        <p:spPr>
          <a:xfrm>
            <a:off x="1905000" y="6477000"/>
            <a:ext cx="2677208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3100" y="7162546"/>
            <a:ext cx="1117600" cy="39395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73"/>
          <p:cNvSpPr/>
          <p:nvPr/>
        </p:nvSpPr>
        <p:spPr>
          <a:xfrm>
            <a:off x="1905000" y="2976150"/>
            <a:ext cx="68268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/>
              <a:t>Objective Methods for Measuring QoE</a:t>
            </a:r>
            <a:endParaRPr sz="6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73"/>
          <p:cNvSpPr txBox="1"/>
          <p:nvPr/>
        </p:nvSpPr>
        <p:spPr>
          <a:xfrm>
            <a:off x="1905000" y="5932348"/>
            <a:ext cx="4317900" cy="3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Jakub Nawała, Mikołaj Leszczuk</a:t>
            </a:r>
            <a:endParaRPr sz="1600"/>
          </a:p>
        </p:txBody>
      </p:sp>
      <p:sp>
        <p:nvSpPr>
          <p:cNvPr id="317" name="Google Shape;317;p73"/>
          <p:cNvSpPr/>
          <p:nvPr/>
        </p:nvSpPr>
        <p:spPr>
          <a:xfrm>
            <a:off x="1905000" y="6542900"/>
            <a:ext cx="32022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08080"/>
                </a:solidFill>
              </a:rPr>
              <a:t>Thursday, 6 Dec. 2018</a:t>
            </a:r>
            <a:endParaRPr sz="1600" b="0" i="0" u="none" strike="noStrike" cap="non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82"/>
          <p:cNvSpPr txBox="1">
            <a:spLocks noGrp="1"/>
          </p:cNvSpPr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General Information</a:t>
            </a:r>
            <a:endParaRPr/>
          </a:p>
        </p:txBody>
      </p:sp>
      <p:sp>
        <p:nvSpPr>
          <p:cNvPr id="416" name="Google Shape;416;p82"/>
          <p:cNvSpPr txBox="1">
            <a:spLocks noGrp="1"/>
          </p:cNvSpPr>
          <p:nvPr>
            <p:ph type="body" idx="1"/>
          </p:nvPr>
        </p:nvSpPr>
        <p:spPr>
          <a:xfrm>
            <a:off x="801687" y="2184400"/>
            <a:ext cx="9085200" cy="45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Measurement targeting many artifact sources: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00"/>
              <a:buChar char="»"/>
            </a:pPr>
            <a:r>
              <a:rPr lang="en-US"/>
              <a:t>capturing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»"/>
            </a:pPr>
            <a:r>
              <a:rPr lang="en-US"/>
              <a:t>processing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»"/>
            </a:pPr>
            <a:r>
              <a:rPr lang="en-US"/>
              <a:t>transmission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»"/>
            </a:pPr>
            <a:r>
              <a:rPr lang="en-US"/>
              <a:t>display</a:t>
            </a:r>
            <a:endParaRPr/>
          </a:p>
        </p:txBody>
      </p:sp>
      <p:sp>
        <p:nvSpPr>
          <p:cNvPr id="417" name="Google Shape;417;p82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418" name="Google Shape;418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64700" y="4274725"/>
            <a:ext cx="3917573" cy="2448374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83"/>
          <p:cNvSpPr txBox="1">
            <a:spLocks noGrp="1"/>
          </p:cNvSpPr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General Information</a:t>
            </a:r>
            <a:endParaRPr/>
          </a:p>
        </p:txBody>
      </p:sp>
      <p:sp>
        <p:nvSpPr>
          <p:cNvPr id="424" name="Google Shape;424;p83"/>
          <p:cNvSpPr txBox="1">
            <a:spLocks noGrp="1"/>
          </p:cNvSpPr>
          <p:nvPr>
            <p:ph type="body" idx="1"/>
          </p:nvPr>
        </p:nvSpPr>
        <p:spPr>
          <a:xfrm>
            <a:off x="801687" y="2184400"/>
            <a:ext cx="9085200" cy="45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Results reflecting subjectively perceived quality: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00"/>
              <a:buChar char="»"/>
            </a:pPr>
            <a:r>
              <a:rPr lang="en-US"/>
              <a:t>correlation with human perception of visual artifacts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»"/>
            </a:pPr>
            <a:r>
              <a:rPr lang="en-US"/>
              <a:t>signal-based approach</a:t>
            </a:r>
            <a:br>
              <a:rPr lang="en-US"/>
            </a:br>
            <a:r>
              <a:rPr lang="en-US"/>
              <a:t>(so called No-Reference</a:t>
            </a:r>
            <a:br>
              <a:rPr lang="en-US"/>
            </a:br>
            <a:r>
              <a:rPr lang="en-US"/>
              <a:t>approach)</a:t>
            </a:r>
            <a:endParaRPr/>
          </a:p>
        </p:txBody>
      </p:sp>
      <p:sp>
        <p:nvSpPr>
          <p:cNvPr id="425" name="Google Shape;425;p83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426" name="Google Shape;42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6125" y="4184525"/>
            <a:ext cx="1953450" cy="2706801"/>
          </a:xfrm>
          <a:prstGeom prst="rect">
            <a:avLst/>
          </a:prstGeom>
          <a:noFill/>
          <a:ln>
            <a:noFill/>
          </a:ln>
          <a:effectLst>
            <a:reflection stA="50000" endPos="21000" dist="47625" dir="5400000" fadeDir="5400012" sy="-100000" algn="bl" rotWithShape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4"/>
          <p:cNvSpPr txBox="1">
            <a:spLocks noGrp="1"/>
          </p:cNvSpPr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No-Reference Approach</a:t>
            </a:r>
            <a:endParaRPr/>
          </a:p>
        </p:txBody>
      </p:sp>
      <p:sp>
        <p:nvSpPr>
          <p:cNvPr id="432" name="Google Shape;432;p84"/>
          <p:cNvSpPr txBox="1">
            <a:spLocks noGrp="1"/>
          </p:cNvSpPr>
          <p:nvPr>
            <p:ph type="body" idx="1"/>
          </p:nvPr>
        </p:nvSpPr>
        <p:spPr>
          <a:xfrm>
            <a:off x="801687" y="2184400"/>
            <a:ext cx="9085200" cy="45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</a:pPr>
            <a:r>
              <a:rPr lang="en-US"/>
              <a:t>Opposite to Full-Reference approach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»"/>
            </a:pPr>
            <a:r>
              <a:rPr lang="en-US"/>
              <a:t>Easily applicable to many scenarios:</a:t>
            </a:r>
            <a:endParaRPr/>
          </a:p>
          <a:p>
            <a: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–"/>
            </a:pPr>
            <a:r>
              <a:rPr lang="en-US"/>
              <a:t>No-Reference probe can be attached at any point of content delivery chain</a:t>
            </a:r>
            <a:endParaRPr/>
          </a:p>
          <a:p>
            <a: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–"/>
            </a:pPr>
            <a:r>
              <a:rPr lang="en-US"/>
              <a:t>no need of </a:t>
            </a:r>
            <a:r>
              <a:rPr lang="en-US" i="1"/>
              <a:t>source</a:t>
            </a:r>
            <a:r>
              <a:rPr lang="en-US"/>
              <a:t> material</a:t>
            </a:r>
            <a:endParaRPr/>
          </a:p>
          <a:p>
            <a: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–"/>
            </a:pPr>
            <a:r>
              <a:rPr lang="en-US"/>
              <a:t>access to visual content as the only one requirement</a:t>
            </a:r>
            <a:endParaRPr/>
          </a:p>
        </p:txBody>
      </p:sp>
      <p:sp>
        <p:nvSpPr>
          <p:cNvPr id="433" name="Google Shape;433;p84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85"/>
          <p:cNvSpPr txBox="1">
            <a:spLocks noGrp="1"/>
          </p:cNvSpPr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No-Reference Approach</a:t>
            </a:r>
            <a:endParaRPr/>
          </a:p>
        </p:txBody>
      </p:sp>
      <p:sp>
        <p:nvSpPr>
          <p:cNvPr id="439" name="Google Shape;439;p85"/>
          <p:cNvSpPr txBox="1">
            <a:spLocks noGrp="1"/>
          </p:cNvSpPr>
          <p:nvPr>
            <p:ph type="body" idx="1"/>
          </p:nvPr>
        </p:nvSpPr>
        <p:spPr>
          <a:xfrm>
            <a:off x="801687" y="2184400"/>
            <a:ext cx="9085200" cy="45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Non-trivial: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00"/>
              <a:buChar char="»"/>
            </a:pPr>
            <a:r>
              <a:rPr lang="en-US"/>
              <a:t>based on Human Visual System (HVS) response to visual artifacts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»"/>
            </a:pPr>
            <a:r>
              <a:rPr lang="en-US"/>
              <a:t>no information about compression and transmission parameters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»"/>
            </a:pPr>
            <a:r>
              <a:rPr lang="en-US"/>
              <a:t>no direct way to compare with </a:t>
            </a:r>
            <a:r>
              <a:rPr lang="en-US" i="1"/>
              <a:t>source</a:t>
            </a:r>
            <a:r>
              <a:rPr lang="en-US"/>
              <a:t> material</a:t>
            </a:r>
            <a:endParaRPr/>
          </a:p>
        </p:txBody>
      </p:sp>
      <p:sp>
        <p:nvSpPr>
          <p:cNvPr id="440" name="Google Shape;440;p85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6"/>
          <p:cNvSpPr txBox="1">
            <a:spLocks noGrp="1"/>
          </p:cNvSpPr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Approaches</a:t>
            </a:r>
            <a:endParaRPr/>
          </a:p>
        </p:txBody>
      </p:sp>
      <p:sp>
        <p:nvSpPr>
          <p:cNvPr id="446" name="Google Shape;446;p86"/>
          <p:cNvSpPr txBox="1">
            <a:spLocks noGrp="1"/>
          </p:cNvSpPr>
          <p:nvPr>
            <p:ph type="body" idx="1"/>
          </p:nvPr>
        </p:nvSpPr>
        <p:spPr>
          <a:xfrm>
            <a:off x="801687" y="2184400"/>
            <a:ext cx="9085200" cy="45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Full-Reference: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3600"/>
              <a:buChar char="»"/>
            </a:pPr>
            <a:r>
              <a:rPr lang="en-US"/>
              <a:t>applicable when </a:t>
            </a:r>
            <a:r>
              <a:rPr lang="en-US" i="1"/>
              <a:t>source </a:t>
            </a:r>
            <a:r>
              <a:rPr lang="en-US"/>
              <a:t>material is accessible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»"/>
            </a:pPr>
            <a:r>
              <a:rPr lang="en-US"/>
              <a:t>usually </a:t>
            </a:r>
            <a:br>
              <a:rPr lang="en-US"/>
            </a:br>
            <a:r>
              <a:rPr lang="en-US"/>
              <a:t>computationally </a:t>
            </a:r>
            <a:br>
              <a:rPr lang="en-US"/>
            </a:br>
            <a:r>
              <a:rPr lang="en-US"/>
              <a:t>intensive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»"/>
            </a:pPr>
            <a:r>
              <a:rPr lang="en-US"/>
              <a:t>good for content </a:t>
            </a:r>
            <a:br>
              <a:rPr lang="en-US"/>
            </a:br>
            <a:r>
              <a:rPr lang="en-US"/>
              <a:t>producers/modifiers</a:t>
            </a:r>
            <a:endParaRPr/>
          </a:p>
        </p:txBody>
      </p:sp>
      <p:sp>
        <p:nvSpPr>
          <p:cNvPr id="447" name="Google Shape;447;p86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448" name="Google Shape;44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800" y="3561963"/>
            <a:ext cx="529590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87"/>
          <p:cNvSpPr txBox="1">
            <a:spLocks noGrp="1"/>
          </p:cNvSpPr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Approaches</a:t>
            </a:r>
            <a:endParaRPr/>
          </a:p>
        </p:txBody>
      </p:sp>
      <p:sp>
        <p:nvSpPr>
          <p:cNvPr id="454" name="Google Shape;454;p87"/>
          <p:cNvSpPr txBox="1">
            <a:spLocks noGrp="1"/>
          </p:cNvSpPr>
          <p:nvPr>
            <p:ph type="body" idx="1"/>
          </p:nvPr>
        </p:nvSpPr>
        <p:spPr>
          <a:xfrm>
            <a:off x="801687" y="2184400"/>
            <a:ext cx="9085200" cy="45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Char char="»"/>
            </a:pPr>
            <a:r>
              <a:rPr lang="en-US"/>
              <a:t>Reduced-Reference</a:t>
            </a:r>
            <a:endParaRPr/>
          </a:p>
          <a:p>
            <a: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–"/>
            </a:pPr>
            <a:r>
              <a:rPr lang="en-US"/>
              <a:t>only some parameters about the source material and its processing are available</a:t>
            </a:r>
            <a:endParaRPr/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»"/>
            </a:pPr>
            <a:r>
              <a:rPr lang="en-US"/>
              <a:t>Bitstream-based</a:t>
            </a:r>
            <a:endParaRPr/>
          </a:p>
          <a:p>
            <a: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–"/>
            </a:pPr>
            <a:r>
              <a:rPr lang="en-US"/>
              <a:t>no need to access visual signal</a:t>
            </a:r>
            <a:endParaRPr/>
          </a:p>
          <a:p>
            <a: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Char char="–"/>
            </a:pPr>
            <a:r>
              <a:rPr lang="en-US"/>
              <a:t>ongoing development by standardisation parties</a:t>
            </a:r>
            <a:endParaRPr/>
          </a:p>
        </p:txBody>
      </p:sp>
      <p:sp>
        <p:nvSpPr>
          <p:cNvPr id="455" name="Google Shape;455;p87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88"/>
          <p:cNvSpPr txBox="1">
            <a:spLocks noGrp="1"/>
          </p:cNvSpPr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Implementation</a:t>
            </a:r>
            <a:endParaRPr/>
          </a:p>
        </p:txBody>
      </p:sp>
      <p:sp>
        <p:nvSpPr>
          <p:cNvPr id="461" name="Google Shape;461;p88"/>
          <p:cNvSpPr txBox="1">
            <a:spLocks noGrp="1"/>
          </p:cNvSpPr>
          <p:nvPr>
            <p:ph type="body" idx="1"/>
          </p:nvPr>
        </p:nvSpPr>
        <p:spPr>
          <a:xfrm>
            <a:off x="801687" y="2184400"/>
            <a:ext cx="9085200" cy="45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»"/>
            </a:pPr>
            <a:r>
              <a:rPr lang="en-US" sz="3000"/>
              <a:t>15 Video Quality </a:t>
            </a:r>
            <a:br>
              <a:rPr lang="en-US" sz="3000"/>
            </a:br>
            <a:r>
              <a:rPr lang="en-US" sz="3000"/>
              <a:t>Indicators (VQIs)</a:t>
            </a:r>
            <a:endParaRPr sz="3000"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»"/>
            </a:pPr>
            <a:r>
              <a:rPr lang="en-US" sz="3000"/>
              <a:t>Implemented in C</a:t>
            </a:r>
            <a:endParaRPr sz="3000"/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»"/>
            </a:pPr>
            <a:r>
              <a:rPr lang="en-US" sz="3000"/>
              <a:t>Binary executables </a:t>
            </a:r>
            <a:br>
              <a:rPr lang="en-US" sz="3000"/>
            </a:br>
            <a:r>
              <a:rPr lang="en-US" sz="3000"/>
              <a:t>freely available online </a:t>
            </a:r>
            <a:br>
              <a:rPr lang="en-US" sz="3000"/>
            </a:br>
            <a:r>
              <a:rPr lang="en-US" sz="3000"/>
              <a:t>at: </a:t>
            </a:r>
            <a:br>
              <a:rPr lang="en-US" sz="3000"/>
            </a:br>
            <a:r>
              <a:rPr lang="en-US" sz="3000" u="sng">
                <a:solidFill>
                  <a:schemeClr val="hlink"/>
                </a:solidFill>
                <a:hlinkClick r:id="rId3"/>
              </a:rPr>
              <a:t>http://vq.kt.agh.edu.pl/</a:t>
            </a:r>
            <a:r>
              <a:rPr lang="en-US" sz="3000"/>
              <a:t> 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»"/>
            </a:pPr>
            <a:r>
              <a:rPr lang="en-US" sz="3000">
                <a:solidFill>
                  <a:schemeClr val="dk1"/>
                </a:solidFill>
              </a:rPr>
              <a:t>Source code available for </a:t>
            </a:r>
            <a:br>
              <a:rPr lang="en-US" sz="3000">
                <a:solidFill>
                  <a:schemeClr val="dk1"/>
                </a:solidFill>
              </a:rPr>
            </a:br>
            <a:r>
              <a:rPr lang="en-US" sz="3000">
                <a:solidFill>
                  <a:schemeClr val="dk1"/>
                </a:solidFill>
              </a:rPr>
              <a:t>research upon request</a:t>
            </a:r>
            <a:endParaRPr sz="3000"/>
          </a:p>
        </p:txBody>
      </p:sp>
      <p:sp>
        <p:nvSpPr>
          <p:cNvPr id="462" name="Google Shape;462;p88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463" name="Google Shape;463;p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6735" y="1932105"/>
            <a:ext cx="3620400" cy="4538100"/>
          </a:xfrm>
          <a:prstGeom prst="rect">
            <a:avLst/>
          </a:prstGeom>
          <a:noFill/>
          <a:ln>
            <a:noFill/>
          </a:ln>
          <a:effectLst>
            <a:reflection stA="45000" endPos="16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9"/>
          <p:cNvSpPr txBox="1">
            <a:spLocks noGrp="1"/>
          </p:cNvSpPr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Example: Blur VQI</a:t>
            </a:r>
            <a:endParaRPr/>
          </a:p>
        </p:txBody>
      </p:sp>
      <p:sp>
        <p:nvSpPr>
          <p:cNvPr id="469" name="Google Shape;469;p89"/>
          <p:cNvSpPr txBox="1">
            <a:spLocks noGrp="1"/>
          </p:cNvSpPr>
          <p:nvPr>
            <p:ph type="body" idx="1"/>
          </p:nvPr>
        </p:nvSpPr>
        <p:spPr>
          <a:xfrm>
            <a:off x="801687" y="2184400"/>
            <a:ext cx="9085200" cy="45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  <a:p>
            <a:pPr marL="2286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0" name="Google Shape;470;p89" descr="Blurrines block diagr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452" y="2184400"/>
            <a:ext cx="7799648" cy="45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89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90"/>
          <p:cNvSpPr txBox="1">
            <a:spLocks noGrp="1"/>
          </p:cNvSpPr>
          <p:nvPr>
            <p:ph type="sldNum" idx="12"/>
          </p:nvPr>
        </p:nvSpPr>
        <p:spPr>
          <a:xfrm>
            <a:off x="9542464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90"/>
          <p:cNvSpPr txBox="1"/>
          <p:nvPr/>
        </p:nvSpPr>
        <p:spPr>
          <a:xfrm>
            <a:off x="797738" y="352988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/>
              <a:t>Additional Exercise</a:t>
            </a:r>
            <a:endParaRPr sz="5000" b="1"/>
          </a:p>
        </p:txBody>
      </p:sp>
      <p:sp>
        <p:nvSpPr>
          <p:cNvPr id="478" name="Google Shape;478;p90"/>
          <p:cNvSpPr txBox="1"/>
          <p:nvPr/>
        </p:nvSpPr>
        <p:spPr>
          <a:xfrm>
            <a:off x="801688" y="2184400"/>
            <a:ext cx="4465500" cy="45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90525" lvl="0" indent="-327025" algn="l" rtl="0">
              <a:spcBef>
                <a:spcPts val="0"/>
              </a:spcBef>
              <a:spcAft>
                <a:spcPts val="0"/>
              </a:spcAft>
              <a:buSzPts val="2600"/>
              <a:buChar char="»"/>
            </a:pPr>
            <a:r>
              <a:rPr lang="en-US" sz="2600" dirty="0">
                <a:solidFill>
                  <a:srgbClr val="1E1E1E"/>
                </a:solidFill>
              </a:rPr>
              <a:t>Implement your own VQI</a:t>
            </a:r>
            <a:endParaRPr sz="2600" dirty="0">
              <a:solidFill>
                <a:srgbClr val="1E1E1E"/>
              </a:solidFill>
            </a:endParaRPr>
          </a:p>
          <a:p>
            <a:pPr marL="390525" lvl="0" indent="-327025" algn="l" rtl="0">
              <a:spcBef>
                <a:spcPts val="1000"/>
              </a:spcBef>
              <a:spcAft>
                <a:spcPts val="0"/>
              </a:spcAft>
              <a:buSzPts val="2600"/>
              <a:buChar char="»"/>
            </a:pPr>
            <a:r>
              <a:rPr lang="en-US" sz="2600" dirty="0">
                <a:solidFill>
                  <a:srgbClr val="1E1E1E"/>
                </a:solidFill>
              </a:rPr>
              <a:t>Python 3 as the preferred language</a:t>
            </a:r>
            <a:endParaRPr sz="2600" dirty="0">
              <a:solidFill>
                <a:srgbClr val="1E1E1E"/>
              </a:solidFill>
            </a:endParaRPr>
          </a:p>
          <a:p>
            <a:pPr marL="390525" lvl="0" indent="-327025" algn="l" rtl="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2600"/>
              <a:buChar char="»"/>
            </a:pPr>
            <a:r>
              <a:rPr lang="en-US" sz="2600" dirty="0">
                <a:solidFill>
                  <a:srgbClr val="1E1E1E"/>
                </a:solidFill>
              </a:rPr>
              <a:t>No restrictions on libraries used</a:t>
            </a:r>
            <a:endParaRPr sz="2600" dirty="0">
              <a:solidFill>
                <a:srgbClr val="1E1E1E"/>
              </a:solidFill>
            </a:endParaRPr>
          </a:p>
          <a:p>
            <a:pPr marL="390525" lvl="0" indent="-327025" algn="l" rtl="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2600"/>
              <a:buChar char="»"/>
            </a:pPr>
            <a:r>
              <a:rPr lang="en-US" sz="2300">
                <a:solidFill>
                  <a:srgbClr val="1E1E1E"/>
                </a:solidFill>
              </a:rPr>
              <a:t>Deadline</a:t>
            </a:r>
            <a:r>
              <a:rPr lang="en-US" sz="2300" dirty="0">
                <a:solidFill>
                  <a:srgbClr val="1E1E1E"/>
                </a:solidFill>
              </a:rPr>
              <a:t>: the end of the semester</a:t>
            </a:r>
            <a:endParaRPr sz="2600" dirty="0">
              <a:solidFill>
                <a:srgbClr val="1E1E1E"/>
              </a:solidFill>
            </a:endParaRPr>
          </a:p>
        </p:txBody>
      </p:sp>
      <p:pic>
        <p:nvPicPr>
          <p:cNvPr id="479" name="Google Shape;479;p90" descr="Blurrines block diagram.png"/>
          <p:cNvPicPr preferRelativeResize="0"/>
          <p:nvPr/>
        </p:nvPicPr>
        <p:blipFill rotWithShape="1">
          <a:blip r:embed="rId3">
            <a:alphaModFix/>
          </a:blip>
          <a:srcRect l="10433" t="49465" r="60301" b="2999"/>
          <a:stretch/>
        </p:blipFill>
        <p:spPr>
          <a:xfrm>
            <a:off x="6170250" y="2285700"/>
            <a:ext cx="3158124" cy="2985100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91"/>
          <p:cNvSpPr txBox="1">
            <a:spLocks noGrp="1"/>
          </p:cNvSpPr>
          <p:nvPr>
            <p:ph type="sldNum" idx="12"/>
          </p:nvPr>
        </p:nvSpPr>
        <p:spPr>
          <a:xfrm>
            <a:off x="9542464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91"/>
          <p:cNvSpPr txBox="1"/>
          <p:nvPr/>
        </p:nvSpPr>
        <p:spPr>
          <a:xfrm>
            <a:off x="797738" y="352988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/>
              <a:t>Master Thesis</a:t>
            </a:r>
            <a:endParaRPr sz="5000" b="1"/>
          </a:p>
        </p:txBody>
      </p:sp>
      <p:sp>
        <p:nvSpPr>
          <p:cNvPr id="486" name="Google Shape;486;p91"/>
          <p:cNvSpPr txBox="1"/>
          <p:nvPr/>
        </p:nvSpPr>
        <p:spPr>
          <a:xfrm>
            <a:off x="801688" y="1807550"/>
            <a:ext cx="4465500" cy="45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90525" lvl="0" indent="-327025" algn="l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Char char="»"/>
            </a:pPr>
            <a:r>
              <a:rPr lang="en-US" sz="2600">
                <a:solidFill>
                  <a:srgbClr val="1E1E1E"/>
                </a:solidFill>
              </a:rPr>
              <a:t>Topics related to</a:t>
            </a:r>
            <a:endParaRPr sz="2600">
              <a:solidFill>
                <a:srgbClr val="1E1E1E"/>
              </a:solidFill>
            </a:endParaRPr>
          </a:p>
          <a:p>
            <a:pPr marL="887412" lvl="1" indent="-303212" algn="l" rtl="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2600"/>
              <a:buChar char="–"/>
            </a:pPr>
            <a:r>
              <a:rPr lang="en-US" sz="2600">
                <a:solidFill>
                  <a:srgbClr val="1E1E1E"/>
                </a:solidFill>
              </a:rPr>
              <a:t>Data Analysis</a:t>
            </a:r>
            <a:endParaRPr sz="2600">
              <a:solidFill>
                <a:srgbClr val="1E1E1E"/>
              </a:solidFill>
            </a:endParaRPr>
          </a:p>
          <a:p>
            <a:pPr marL="887412" lvl="1" indent="-303212" algn="l" rtl="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2600"/>
              <a:buChar char="–"/>
            </a:pPr>
            <a:r>
              <a:rPr lang="en-US" sz="2600">
                <a:solidFill>
                  <a:srgbClr val="1E1E1E"/>
                </a:solidFill>
              </a:rPr>
              <a:t>Machine Learning</a:t>
            </a:r>
            <a:endParaRPr sz="2600">
              <a:solidFill>
                <a:srgbClr val="1E1E1E"/>
              </a:solidFill>
            </a:endParaRPr>
          </a:p>
          <a:p>
            <a:pPr marL="887412" lvl="1" indent="-303212" algn="l" rtl="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2600"/>
              <a:buChar char="–"/>
            </a:pPr>
            <a:r>
              <a:rPr lang="en-US" sz="2600">
                <a:solidFill>
                  <a:srgbClr val="1E1E1E"/>
                </a:solidFill>
              </a:rPr>
              <a:t>Digital Image Processing</a:t>
            </a:r>
            <a:endParaRPr sz="2600">
              <a:solidFill>
                <a:srgbClr val="1E1E1E"/>
              </a:solidFill>
            </a:endParaRPr>
          </a:p>
          <a:p>
            <a:pPr marL="887412" lvl="1" indent="-303212" algn="l" rtl="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2600"/>
              <a:buChar char="–"/>
            </a:pPr>
            <a:r>
              <a:rPr lang="en-US" sz="2600">
                <a:solidFill>
                  <a:srgbClr val="1E1E1E"/>
                </a:solidFill>
              </a:rPr>
              <a:t>Subjective Testing</a:t>
            </a:r>
            <a:endParaRPr sz="2600">
              <a:solidFill>
                <a:srgbClr val="1E1E1E"/>
              </a:solidFill>
            </a:endParaRPr>
          </a:p>
          <a:p>
            <a:pPr marL="887412" lvl="1" indent="-303212" algn="l" rtl="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2600"/>
              <a:buChar char="–"/>
            </a:pPr>
            <a:r>
              <a:rPr lang="en-US" sz="2600">
                <a:solidFill>
                  <a:srgbClr val="1E1E1E"/>
                </a:solidFill>
              </a:rPr>
              <a:t>QoE</a:t>
            </a:r>
            <a:endParaRPr sz="2600">
              <a:solidFill>
                <a:srgbClr val="1E1E1E"/>
              </a:solidFill>
            </a:endParaRPr>
          </a:p>
          <a:p>
            <a:pPr marL="390525" lvl="0" indent="-327025" algn="l" rtl="0">
              <a:spcBef>
                <a:spcPts val="1000"/>
              </a:spcBef>
              <a:spcAft>
                <a:spcPts val="1000"/>
              </a:spcAft>
              <a:buClr>
                <a:srgbClr val="1E1E1E"/>
              </a:buClr>
              <a:buSzPts val="2600"/>
              <a:buChar char="»"/>
            </a:pPr>
            <a:r>
              <a:rPr lang="en-US" sz="2600">
                <a:solidFill>
                  <a:srgbClr val="1E1E1E"/>
                </a:solidFill>
              </a:rPr>
              <a:t>Contact </a:t>
            </a:r>
            <a:br>
              <a:rPr lang="en-US" sz="2600">
                <a:solidFill>
                  <a:srgbClr val="1E1E1E"/>
                </a:solidFill>
              </a:rPr>
            </a:br>
            <a:r>
              <a:rPr lang="en-US" sz="2600">
                <a:solidFill>
                  <a:srgbClr val="1E1E1E"/>
                </a:solidFill>
              </a:rPr>
              <a:t>prof. Mikołaj Leszczuk or </a:t>
            </a:r>
            <a:br>
              <a:rPr lang="en-US" sz="2600">
                <a:solidFill>
                  <a:srgbClr val="1E1E1E"/>
                </a:solidFill>
              </a:rPr>
            </a:br>
            <a:r>
              <a:rPr lang="en-US" sz="2600">
                <a:solidFill>
                  <a:srgbClr val="1E1E1E"/>
                </a:solidFill>
              </a:rPr>
              <a:t>prof. Lucjan Janowski</a:t>
            </a:r>
            <a:endParaRPr sz="2600">
              <a:solidFill>
                <a:srgbClr val="1E1E1E"/>
              </a:solidFill>
            </a:endParaRPr>
          </a:p>
        </p:txBody>
      </p:sp>
      <p:pic>
        <p:nvPicPr>
          <p:cNvPr id="487" name="Google Shape;48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3201" y="2029775"/>
            <a:ext cx="4525826" cy="2900375"/>
          </a:xfrm>
          <a:prstGeom prst="rect">
            <a:avLst/>
          </a:prstGeom>
          <a:noFill/>
          <a:ln>
            <a:noFill/>
          </a:ln>
          <a:effectLst>
            <a:reflection endPos="30000" dist="38100" dir="5400000" fadeDir="5400012" sy="-100000" algn="bl" rotWithShape="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74"/>
          <p:cNvGrpSpPr/>
          <p:nvPr/>
        </p:nvGrpSpPr>
        <p:grpSpPr>
          <a:xfrm>
            <a:off x="797703" y="2045756"/>
            <a:ext cx="9085304" cy="4002044"/>
            <a:chOff x="-22" y="665068"/>
            <a:chExt cx="9085304" cy="4002044"/>
          </a:xfrm>
        </p:grpSpPr>
        <p:sp>
          <p:nvSpPr>
            <p:cNvPr id="323" name="Google Shape;323;p74"/>
            <p:cNvSpPr/>
            <p:nvPr/>
          </p:nvSpPr>
          <p:spPr>
            <a:xfrm rot="5400000">
              <a:off x="278" y="664768"/>
              <a:ext cx="3002100" cy="3002700"/>
            </a:xfrm>
            <a:prstGeom prst="blockArc">
              <a:avLst>
                <a:gd name="adj1" fmla="val 13500000"/>
                <a:gd name="adj2" fmla="val 18900000"/>
                <a:gd name="adj3" fmla="val 4960"/>
              </a:avLst>
            </a:prstGeom>
            <a:gradFill>
              <a:gsLst>
                <a:gs pos="0">
                  <a:srgbClr val="474747"/>
                </a:gs>
                <a:gs pos="50000">
                  <a:schemeClr val="accent4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4"/>
            <p:cNvSpPr/>
            <p:nvPr/>
          </p:nvSpPr>
          <p:spPr>
            <a:xfrm rot="-5400000">
              <a:off x="3090197" y="664885"/>
              <a:ext cx="3002100" cy="3002700"/>
            </a:xfrm>
            <a:prstGeom prst="blockArc">
              <a:avLst>
                <a:gd name="adj1" fmla="val 13500000"/>
                <a:gd name="adj2" fmla="val 18900000"/>
                <a:gd name="adj3" fmla="val 4960"/>
              </a:avLst>
            </a:prstGeom>
            <a:gradFill>
              <a:gsLst>
                <a:gs pos="0">
                  <a:srgbClr val="535353"/>
                </a:gs>
                <a:gs pos="50000">
                  <a:srgbClr val="313131"/>
                </a:gs>
                <a:gs pos="100000">
                  <a:srgbClr val="2A2A2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4"/>
            <p:cNvSpPr/>
            <p:nvPr/>
          </p:nvSpPr>
          <p:spPr>
            <a:xfrm>
              <a:off x="3445131" y="3272958"/>
              <a:ext cx="2279400" cy="6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4"/>
            <p:cNvSpPr txBox="1"/>
            <p:nvPr/>
          </p:nvSpPr>
          <p:spPr>
            <a:xfrm>
              <a:off x="3445131" y="4066483"/>
              <a:ext cx="2279400" cy="6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What we build</a:t>
              </a:r>
              <a:endPara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74"/>
            <p:cNvSpPr/>
            <p:nvPr/>
          </p:nvSpPr>
          <p:spPr>
            <a:xfrm rot="5400000">
              <a:off x="2993872" y="664768"/>
              <a:ext cx="3002100" cy="3002700"/>
            </a:xfrm>
            <a:prstGeom prst="blockArc">
              <a:avLst>
                <a:gd name="adj1" fmla="val 13500000"/>
                <a:gd name="adj2" fmla="val 18900000"/>
                <a:gd name="adj3" fmla="val 4960"/>
              </a:avLst>
            </a:prstGeom>
            <a:gradFill>
              <a:gsLst>
                <a:gs pos="0">
                  <a:srgbClr val="757575"/>
                </a:gs>
                <a:gs pos="50000">
                  <a:srgbClr val="636363"/>
                </a:gs>
                <a:gs pos="100000">
                  <a:srgbClr val="575757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4"/>
            <p:cNvSpPr/>
            <p:nvPr/>
          </p:nvSpPr>
          <p:spPr>
            <a:xfrm rot="-5400000">
              <a:off x="6082882" y="664885"/>
              <a:ext cx="3002100" cy="3002700"/>
            </a:xfrm>
            <a:prstGeom prst="blockArc">
              <a:avLst>
                <a:gd name="adj1" fmla="val 13500000"/>
                <a:gd name="adj2" fmla="val 18900000"/>
                <a:gd name="adj3" fmla="val 4960"/>
              </a:avLst>
            </a:prstGeom>
            <a:gradFill>
              <a:gsLst>
                <a:gs pos="0">
                  <a:srgbClr val="9F9F9F"/>
                </a:gs>
                <a:gs pos="50000">
                  <a:srgbClr val="949494"/>
                </a:gs>
                <a:gs pos="100000">
                  <a:srgbClr val="828282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4"/>
            <p:cNvSpPr/>
            <p:nvPr/>
          </p:nvSpPr>
          <p:spPr>
            <a:xfrm>
              <a:off x="6218861" y="3272958"/>
              <a:ext cx="2279400" cy="6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4"/>
            <p:cNvSpPr txBox="1"/>
            <p:nvPr/>
          </p:nvSpPr>
          <p:spPr>
            <a:xfrm>
              <a:off x="6218861" y="4066483"/>
              <a:ext cx="2279400" cy="6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What we want</a:t>
              </a:r>
              <a:endPara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74"/>
            <p:cNvSpPr/>
            <p:nvPr/>
          </p:nvSpPr>
          <p:spPr>
            <a:xfrm>
              <a:off x="3501830" y="1160785"/>
              <a:ext cx="2106900" cy="2106900"/>
            </a:xfrm>
            <a:prstGeom prst="ellipse">
              <a:avLst/>
            </a:prstGeom>
            <a:gradFill>
              <a:gsLst>
                <a:gs pos="0">
                  <a:srgbClr val="474747">
                    <a:alpha val="49803"/>
                  </a:srgbClr>
                </a:gs>
                <a:gs pos="50000">
                  <a:srgbClr val="000000">
                    <a:alpha val="49803"/>
                  </a:srgbClr>
                </a:gs>
                <a:gs pos="100000">
                  <a:srgbClr val="000000">
                    <a:alpha val="49803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4"/>
            <p:cNvSpPr txBox="1"/>
            <p:nvPr/>
          </p:nvSpPr>
          <p:spPr>
            <a:xfrm>
              <a:off x="3923238" y="1371489"/>
              <a:ext cx="1264200" cy="168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Quality model</a:t>
              </a:r>
              <a:endParaRPr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74"/>
            <p:cNvSpPr/>
            <p:nvPr/>
          </p:nvSpPr>
          <p:spPr>
            <a:xfrm>
              <a:off x="865981" y="1120824"/>
              <a:ext cx="951300" cy="951300"/>
            </a:xfrm>
            <a:prstGeom prst="ellipse">
              <a:avLst/>
            </a:prstGeom>
            <a:gradFill>
              <a:gsLst>
                <a:gs pos="0">
                  <a:srgbClr val="4A4A4A">
                    <a:alpha val="49803"/>
                  </a:srgbClr>
                </a:gs>
                <a:gs pos="50000">
                  <a:srgbClr val="181818">
                    <a:alpha val="49803"/>
                  </a:srgbClr>
                </a:gs>
                <a:gs pos="100000">
                  <a:srgbClr val="141414">
                    <a:alpha val="49803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4"/>
            <p:cNvSpPr txBox="1"/>
            <p:nvPr/>
          </p:nvSpPr>
          <p:spPr>
            <a:xfrm>
              <a:off x="1005293" y="1260139"/>
              <a:ext cx="672600" cy="67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QoS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74"/>
            <p:cNvSpPr/>
            <p:nvPr/>
          </p:nvSpPr>
          <p:spPr>
            <a:xfrm>
              <a:off x="515134" y="1916154"/>
              <a:ext cx="467400" cy="467100"/>
            </a:xfrm>
            <a:prstGeom prst="ellipse">
              <a:avLst/>
            </a:prstGeom>
            <a:gradFill>
              <a:gsLst>
                <a:gs pos="0">
                  <a:srgbClr val="535353">
                    <a:alpha val="49803"/>
                  </a:srgbClr>
                </a:gs>
                <a:gs pos="50000">
                  <a:srgbClr val="313131">
                    <a:alpha val="49803"/>
                  </a:srgbClr>
                </a:gs>
                <a:gs pos="100000">
                  <a:srgbClr val="2A2A2A">
                    <a:alpha val="49803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74"/>
            <p:cNvSpPr/>
            <p:nvPr/>
          </p:nvSpPr>
          <p:spPr>
            <a:xfrm>
              <a:off x="1895325" y="1307948"/>
              <a:ext cx="271800" cy="271800"/>
            </a:xfrm>
            <a:prstGeom prst="ellipse">
              <a:avLst/>
            </a:prstGeom>
            <a:gradFill>
              <a:gsLst>
                <a:gs pos="0">
                  <a:srgbClr val="636363">
                    <a:alpha val="49803"/>
                  </a:srgbClr>
                </a:gs>
                <a:gs pos="50000">
                  <a:srgbClr val="4A4A4A">
                    <a:alpha val="49803"/>
                  </a:srgbClr>
                </a:gs>
                <a:gs pos="100000">
                  <a:srgbClr val="414141">
                    <a:alpha val="49803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4"/>
            <p:cNvSpPr/>
            <p:nvPr/>
          </p:nvSpPr>
          <p:spPr>
            <a:xfrm>
              <a:off x="1794287" y="1689005"/>
              <a:ext cx="951300" cy="951300"/>
            </a:xfrm>
            <a:prstGeom prst="ellipse">
              <a:avLst/>
            </a:prstGeom>
            <a:gradFill>
              <a:gsLst>
                <a:gs pos="0">
                  <a:srgbClr val="757575">
                    <a:alpha val="49803"/>
                  </a:srgbClr>
                </a:gs>
                <a:gs pos="50000">
                  <a:srgbClr val="636363">
                    <a:alpha val="49803"/>
                  </a:srgbClr>
                </a:gs>
                <a:gs pos="100000">
                  <a:srgbClr val="575757">
                    <a:alpha val="49803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4"/>
            <p:cNvSpPr txBox="1"/>
            <p:nvPr/>
          </p:nvSpPr>
          <p:spPr>
            <a:xfrm>
              <a:off x="1933599" y="1828320"/>
              <a:ext cx="672600" cy="67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Pixels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74"/>
            <p:cNvSpPr/>
            <p:nvPr/>
          </p:nvSpPr>
          <p:spPr>
            <a:xfrm>
              <a:off x="1893764" y="2698486"/>
              <a:ext cx="271800" cy="271800"/>
            </a:xfrm>
            <a:prstGeom prst="ellipse">
              <a:avLst/>
            </a:prstGeom>
            <a:gradFill>
              <a:gsLst>
                <a:gs pos="0">
                  <a:srgbClr val="8A8A8A">
                    <a:alpha val="49803"/>
                  </a:srgbClr>
                </a:gs>
                <a:gs pos="50000">
                  <a:srgbClr val="7C7C7C">
                    <a:alpha val="49803"/>
                  </a:srgbClr>
                </a:gs>
                <a:gs pos="100000">
                  <a:srgbClr val="6C6C6C">
                    <a:alpha val="49803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4"/>
            <p:cNvSpPr/>
            <p:nvPr/>
          </p:nvSpPr>
          <p:spPr>
            <a:xfrm>
              <a:off x="882932" y="2232635"/>
              <a:ext cx="951300" cy="951300"/>
            </a:xfrm>
            <a:prstGeom prst="ellipse">
              <a:avLst/>
            </a:prstGeom>
            <a:gradFill>
              <a:gsLst>
                <a:gs pos="0">
                  <a:srgbClr val="9F9F9F">
                    <a:alpha val="49803"/>
                  </a:srgbClr>
                </a:gs>
                <a:gs pos="50000">
                  <a:srgbClr val="949494">
                    <a:alpha val="49803"/>
                  </a:srgbClr>
                </a:gs>
                <a:gs pos="100000">
                  <a:srgbClr val="828282">
                    <a:alpha val="49803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4"/>
            <p:cNvSpPr txBox="1"/>
            <p:nvPr/>
          </p:nvSpPr>
          <p:spPr>
            <a:xfrm>
              <a:off x="1022244" y="2371950"/>
              <a:ext cx="672600" cy="67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3325" tIns="53325" rIns="53325" bIns="5332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Calib</a:t>
              </a:r>
              <a:r>
                <a:rPr lang="en-US">
                  <a:solidFill>
                    <a:schemeClr val="dk1"/>
                  </a:solidFill>
                </a:rPr>
                <a:t>r</a:t>
              </a: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ation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74"/>
            <p:cNvSpPr/>
            <p:nvPr/>
          </p:nvSpPr>
          <p:spPr>
            <a:xfrm>
              <a:off x="6477791" y="1285597"/>
              <a:ext cx="1753500" cy="1753200"/>
            </a:xfrm>
            <a:prstGeom prst="ellipse">
              <a:avLst/>
            </a:prstGeom>
            <a:gradFill>
              <a:gsLst>
                <a:gs pos="0">
                  <a:srgbClr val="4C4C4C"/>
                </a:gs>
                <a:gs pos="50000">
                  <a:srgbClr val="1F1F1F"/>
                </a:gs>
                <a:gs pos="100000">
                  <a:srgbClr val="1A1A1A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4"/>
            <p:cNvSpPr txBox="1"/>
            <p:nvPr/>
          </p:nvSpPr>
          <p:spPr>
            <a:xfrm>
              <a:off x="6734579" y="1542338"/>
              <a:ext cx="1239900" cy="123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QoE</a:t>
              </a:r>
              <a:endParaRPr sz="2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74"/>
            <p:cNvSpPr/>
            <p:nvPr/>
          </p:nvSpPr>
          <p:spPr>
            <a:xfrm>
              <a:off x="564194" y="3272958"/>
              <a:ext cx="2279400" cy="6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4"/>
            <p:cNvSpPr txBox="1"/>
            <p:nvPr/>
          </p:nvSpPr>
          <p:spPr>
            <a:xfrm>
              <a:off x="313850" y="4066513"/>
              <a:ext cx="2529900" cy="60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/>
                <a:t>What</a:t>
              </a:r>
              <a:r>
                <a:rPr lang="en-US" sz="2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we know</a:t>
              </a:r>
              <a:endParaRPr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" name="Google Shape;346;p74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00" cy="325500"/>
          </a:xfrm>
          <a:prstGeom prst="rect">
            <a:avLst/>
          </a:prstGeom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47" name="Google Shape;347;p74"/>
          <p:cNvSpPr txBox="1"/>
          <p:nvPr/>
        </p:nvSpPr>
        <p:spPr>
          <a:xfrm>
            <a:off x="797738" y="352988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/>
              <a:t>From QoS to QoE</a:t>
            </a:r>
            <a:endParaRPr sz="50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75"/>
          <p:cNvSpPr txBox="1">
            <a:spLocks noGrp="1"/>
          </p:cNvSpPr>
          <p:nvPr>
            <p:ph type="sldNum" idx="12"/>
          </p:nvPr>
        </p:nvSpPr>
        <p:spPr>
          <a:xfrm>
            <a:off x="9542464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75"/>
          <p:cNvSpPr txBox="1"/>
          <p:nvPr/>
        </p:nvSpPr>
        <p:spPr>
          <a:xfrm>
            <a:off x="797738" y="352988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/>
              <a:t>    What are Those?</a:t>
            </a:r>
            <a:endParaRPr sz="5000" b="1"/>
          </a:p>
        </p:txBody>
      </p:sp>
      <p:sp>
        <p:nvSpPr>
          <p:cNvPr id="354" name="Google Shape;354;p75"/>
          <p:cNvSpPr txBox="1"/>
          <p:nvPr/>
        </p:nvSpPr>
        <p:spPr>
          <a:xfrm>
            <a:off x="920100" y="2184400"/>
            <a:ext cx="9085200" cy="45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90525" marR="0" lvl="0" indent="-39560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»"/>
            </a:pPr>
            <a:r>
              <a:rPr lang="en-US" sz="2600"/>
              <a:t>Algorithms using objectively measurable input and providing objectively </a:t>
            </a:r>
            <a:r>
              <a:rPr lang="en-US" sz="2600">
                <a:solidFill>
                  <a:schemeClr val="dk1"/>
                </a:solidFill>
              </a:rPr>
              <a:t>measurable output</a:t>
            </a:r>
            <a:endParaRPr sz="2600">
              <a:solidFill>
                <a:schemeClr val="dk1"/>
              </a:solidFill>
            </a:endParaRPr>
          </a:p>
          <a:p>
            <a:pPr marL="390525" marR="0" lvl="0" indent="-39560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Char char="»"/>
            </a:pPr>
            <a:r>
              <a:rPr lang="en-US" sz="2600">
                <a:solidFill>
                  <a:schemeClr val="dk1"/>
                </a:solidFill>
              </a:rPr>
              <a:t>For example: “give me a video and I will tell you what an average end-user thinks about its quality”</a:t>
            </a:r>
            <a:endParaRPr sz="2600">
              <a:solidFill>
                <a:schemeClr val="dk1"/>
              </a:solidFill>
            </a:endParaRPr>
          </a:p>
          <a:p>
            <a:pPr marL="390525" marR="0" lvl="0" indent="-395605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600"/>
              <a:buChar char="»"/>
            </a:pPr>
            <a:r>
              <a:rPr lang="en-US" sz="2600">
                <a:solidFill>
                  <a:schemeClr val="dk1"/>
                </a:solidFill>
              </a:rPr>
              <a:t>You want to replace a human with an algorithm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6"/>
          <p:cNvSpPr txBox="1">
            <a:spLocks noGrp="1"/>
          </p:cNvSpPr>
          <p:nvPr>
            <p:ph type="sldNum" idx="12"/>
          </p:nvPr>
        </p:nvSpPr>
        <p:spPr>
          <a:xfrm>
            <a:off x="9542464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76"/>
          <p:cNvSpPr txBox="1"/>
          <p:nvPr/>
        </p:nvSpPr>
        <p:spPr>
          <a:xfrm>
            <a:off x="797738" y="352988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/>
              <a:t>    Why Objective Methods?</a:t>
            </a:r>
            <a:endParaRPr sz="5000" b="1"/>
          </a:p>
        </p:txBody>
      </p:sp>
      <p:sp>
        <p:nvSpPr>
          <p:cNvPr id="361" name="Google Shape;361;p76"/>
          <p:cNvSpPr txBox="1"/>
          <p:nvPr/>
        </p:nvSpPr>
        <p:spPr>
          <a:xfrm>
            <a:off x="920100" y="2184400"/>
            <a:ext cx="9085200" cy="45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90525" marR="0" lvl="0" indent="-39560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»"/>
            </a:pPr>
            <a:r>
              <a:rPr lang="en-US" sz="2600"/>
              <a:t>Objective - “based on real facts and not influenced by personal beliefs or feelings” (from Cambridge Dictionary)</a:t>
            </a:r>
            <a:endParaRPr sz="2600"/>
          </a:p>
          <a:p>
            <a:pPr marL="390525" marR="0" lvl="0" indent="-39560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»"/>
            </a:pPr>
            <a:r>
              <a:rPr lang="en-US" sz="2600"/>
              <a:t>Cheaper</a:t>
            </a:r>
            <a:endParaRPr sz="2600"/>
          </a:p>
          <a:p>
            <a:pPr marL="887412" marR="0" lvl="1" indent="-303212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–"/>
            </a:pPr>
            <a:r>
              <a:rPr lang="en-US" sz="2600"/>
              <a:t>CPUs are much faster than humans (if it comes to digital images processing)</a:t>
            </a:r>
            <a:endParaRPr sz="2600"/>
          </a:p>
          <a:p>
            <a:pPr marL="390525" marR="0" lvl="0" indent="-39560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Char char="»"/>
            </a:pPr>
            <a:r>
              <a:rPr lang="en-US" sz="2600"/>
              <a:t>Scalable</a:t>
            </a:r>
            <a:endParaRPr sz="2600"/>
          </a:p>
          <a:p>
            <a:pPr marL="887412" marR="0" lvl="1" indent="-303212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–"/>
            </a:pPr>
            <a:r>
              <a:rPr lang="en-US" sz="2600"/>
              <a:t>Assessing the quality of multiple sources</a:t>
            </a:r>
            <a:endParaRPr sz="2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7"/>
          <p:cNvSpPr txBox="1">
            <a:spLocks noGrp="1"/>
          </p:cNvSpPr>
          <p:nvPr>
            <p:ph type="body" idx="1"/>
          </p:nvPr>
        </p:nvSpPr>
        <p:spPr>
          <a:xfrm>
            <a:off x="735013" y="1852613"/>
            <a:ext cx="45195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90525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2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7"/>
          <p:cNvSpPr txBox="1">
            <a:spLocks noGrp="1"/>
          </p:cNvSpPr>
          <p:nvPr>
            <p:ph type="sldNum" idx="12"/>
          </p:nvPr>
        </p:nvSpPr>
        <p:spPr>
          <a:xfrm>
            <a:off x="9542463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68" name="Google Shape;368;p77"/>
          <p:cNvSpPr txBox="1">
            <a:spLocks noGrp="1"/>
          </p:cNvSpPr>
          <p:nvPr>
            <p:ph type="title"/>
          </p:nvPr>
        </p:nvSpPr>
        <p:spPr>
          <a:xfrm>
            <a:off x="735013" y="401638"/>
            <a:ext cx="9212400" cy="14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Classification</a:t>
            </a:r>
            <a:endParaRPr sz="50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69" name="Google Shape;369;p77"/>
          <p:cNvSpPr txBox="1">
            <a:spLocks noGrp="1"/>
          </p:cNvSpPr>
          <p:nvPr>
            <p:ph type="body" idx="2"/>
          </p:nvPr>
        </p:nvSpPr>
        <p:spPr>
          <a:xfrm>
            <a:off x="735025" y="3589597"/>
            <a:ext cx="4519500" cy="3230400"/>
          </a:xfrm>
          <a:prstGeom prst="rect">
            <a:avLst/>
          </a:prstGeom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»"/>
            </a:pPr>
            <a:r>
              <a:rPr lang="en-US" sz="2600"/>
              <a:t>Full access to the original content</a:t>
            </a:r>
            <a:endParaRPr sz="2600"/>
          </a:p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»"/>
            </a:pPr>
            <a:r>
              <a:rPr lang="en-US" sz="2600"/>
              <a:t>Computationally intensive</a:t>
            </a:r>
            <a:endParaRPr sz="2600"/>
          </a:p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»"/>
            </a:pPr>
            <a:r>
              <a:rPr lang="en-US" sz="2600"/>
              <a:t>Good for content producers (and modifiers)</a:t>
            </a:r>
            <a:endParaRPr sz="2600"/>
          </a:p>
        </p:txBody>
      </p:sp>
      <p:sp>
        <p:nvSpPr>
          <p:cNvPr id="370" name="Google Shape;370;p77"/>
          <p:cNvSpPr txBox="1">
            <a:spLocks noGrp="1"/>
          </p:cNvSpPr>
          <p:nvPr>
            <p:ph type="body" idx="3"/>
          </p:nvPr>
        </p:nvSpPr>
        <p:spPr>
          <a:xfrm>
            <a:off x="5407025" y="1852613"/>
            <a:ext cx="4540200" cy="908100"/>
          </a:xfrm>
          <a:prstGeom prst="rect">
            <a:avLst/>
          </a:prstGeom>
        </p:spPr>
        <p:txBody>
          <a:bodyPr spcFirstLastPara="1" wrap="square" lIns="52125" tIns="52125" rIns="52125" bIns="52125" anchor="b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77"/>
          <p:cNvSpPr txBox="1">
            <a:spLocks noGrp="1"/>
          </p:cNvSpPr>
          <p:nvPr>
            <p:ph type="body" idx="4"/>
          </p:nvPr>
        </p:nvSpPr>
        <p:spPr>
          <a:xfrm>
            <a:off x="5407025" y="3589573"/>
            <a:ext cx="4540200" cy="3230400"/>
          </a:xfrm>
          <a:prstGeom prst="rect">
            <a:avLst/>
          </a:prstGeom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SzPts val="2600"/>
              <a:buChar char="»"/>
            </a:pPr>
            <a:r>
              <a:rPr lang="en-US" sz="2600"/>
              <a:t>No access to the original content</a:t>
            </a:r>
            <a:endParaRPr sz="2600"/>
          </a:p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»"/>
            </a:pPr>
            <a:r>
              <a:rPr lang="en-US" sz="2600"/>
              <a:t>Faster than FR methods</a:t>
            </a:r>
            <a:endParaRPr sz="2600"/>
          </a:p>
          <a:p>
            <a:pPr marL="457200" lvl="0" indent="-393700" algn="l" rtl="0">
              <a:spcBef>
                <a:spcPts val="1000"/>
              </a:spcBef>
              <a:spcAft>
                <a:spcPts val="1000"/>
              </a:spcAft>
              <a:buSzPts val="2600"/>
              <a:buChar char="»"/>
            </a:pPr>
            <a:r>
              <a:rPr lang="en-US" sz="2600"/>
              <a:t>Scalable</a:t>
            </a:r>
            <a:endParaRPr sz="2600"/>
          </a:p>
        </p:txBody>
      </p:sp>
      <p:sp>
        <p:nvSpPr>
          <p:cNvPr id="372" name="Google Shape;372;p77"/>
          <p:cNvSpPr/>
          <p:nvPr/>
        </p:nvSpPr>
        <p:spPr>
          <a:xfrm>
            <a:off x="913650" y="2085475"/>
            <a:ext cx="4028700" cy="128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Full Reference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73" name="Google Shape;373;p77"/>
          <p:cNvSpPr/>
          <p:nvPr/>
        </p:nvSpPr>
        <p:spPr>
          <a:xfrm>
            <a:off x="5513775" y="2085475"/>
            <a:ext cx="4028700" cy="12807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No Reference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8"/>
          <p:cNvSpPr txBox="1">
            <a:spLocks noGrp="1"/>
          </p:cNvSpPr>
          <p:nvPr>
            <p:ph type="sldNum" idx="12"/>
          </p:nvPr>
        </p:nvSpPr>
        <p:spPr>
          <a:xfrm>
            <a:off x="9542464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79" name="Google Shape;379;p78"/>
          <p:cNvSpPr txBox="1"/>
          <p:nvPr/>
        </p:nvSpPr>
        <p:spPr>
          <a:xfrm>
            <a:off x="797738" y="352988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/>
              <a:t>Examples</a:t>
            </a:r>
            <a:endParaRPr sz="5000" b="1"/>
          </a:p>
        </p:txBody>
      </p:sp>
      <p:sp>
        <p:nvSpPr>
          <p:cNvPr id="380" name="Google Shape;380;p78"/>
          <p:cNvSpPr/>
          <p:nvPr/>
        </p:nvSpPr>
        <p:spPr>
          <a:xfrm>
            <a:off x="5302300" y="5685975"/>
            <a:ext cx="4028700" cy="128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Full Reference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81" name="Google Shape;381;p78"/>
          <p:cNvSpPr txBox="1">
            <a:spLocks noGrp="1"/>
          </p:cNvSpPr>
          <p:nvPr>
            <p:ph type="title"/>
          </p:nvPr>
        </p:nvSpPr>
        <p:spPr>
          <a:xfrm>
            <a:off x="735013" y="503238"/>
            <a:ext cx="3444900" cy="1763700"/>
          </a:xfrm>
          <a:prstGeom prst="rect">
            <a:avLst/>
          </a:prstGeom>
        </p:spPr>
        <p:txBody>
          <a:bodyPr spcFirstLastPara="1" wrap="square" lIns="59725" tIns="59725" rIns="59725" bIns="597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PSNR</a:t>
            </a:r>
            <a:endParaRPr sz="2600" b="1"/>
          </a:p>
        </p:txBody>
      </p:sp>
      <p:sp>
        <p:nvSpPr>
          <p:cNvPr id="382" name="Google Shape;382;p78"/>
          <p:cNvSpPr txBox="1">
            <a:spLocks noGrp="1"/>
          </p:cNvSpPr>
          <p:nvPr>
            <p:ph type="body" idx="2"/>
          </p:nvPr>
        </p:nvSpPr>
        <p:spPr>
          <a:xfrm>
            <a:off x="735013" y="2266951"/>
            <a:ext cx="3444900" cy="4200300"/>
          </a:xfrm>
          <a:prstGeom prst="rect">
            <a:avLst/>
          </a:prstGeom>
        </p:spPr>
        <p:txBody>
          <a:bodyPr spcFirstLastPara="1" wrap="square" lIns="59725" tIns="59725" rIns="59725" bIns="59725" anchor="t" anchorCtr="0">
            <a:noAutofit/>
          </a:bodyPr>
          <a:lstStyle/>
          <a:p>
            <a:pPr marL="390525" lvl="0" indent="-3270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»"/>
            </a:pPr>
            <a:r>
              <a:rPr lang="en-US" sz="2600">
                <a:solidFill>
                  <a:srgbClr val="1E1E1E"/>
                </a:solidFill>
              </a:rPr>
              <a:t>The most popular</a:t>
            </a:r>
            <a:endParaRPr sz="2600">
              <a:solidFill>
                <a:srgbClr val="1E1E1E"/>
              </a:solidFill>
            </a:endParaRPr>
          </a:p>
          <a:p>
            <a:pPr marL="390525" lvl="0" indent="-327025" algn="l" rtl="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2600"/>
              <a:buChar char="»"/>
            </a:pPr>
            <a:r>
              <a:rPr lang="en-US" sz="2600">
                <a:solidFill>
                  <a:srgbClr val="1E1E1E"/>
                </a:solidFill>
              </a:rPr>
              <a:t>Based on Mean Squared Error (MSE) metric</a:t>
            </a:r>
            <a:endParaRPr sz="2600">
              <a:solidFill>
                <a:srgbClr val="1E1E1E"/>
              </a:solidFill>
            </a:endParaRPr>
          </a:p>
          <a:p>
            <a:pPr marL="390525" lvl="0" indent="-327025" algn="l" rtl="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2600"/>
              <a:buChar char="»"/>
            </a:pPr>
            <a:r>
              <a:rPr lang="en-US" sz="2600">
                <a:solidFill>
                  <a:srgbClr val="1E1E1E"/>
                </a:solidFill>
              </a:rPr>
              <a:t>Used in Shot Boundary Detection (SBD)</a:t>
            </a:r>
            <a:endParaRPr sz="2600">
              <a:solidFill>
                <a:srgbClr val="1E1E1E"/>
              </a:solidFill>
            </a:endParaRPr>
          </a:p>
          <a:p>
            <a:pPr marL="390525" lvl="0" indent="-327025" algn="l" rtl="0">
              <a:spcBef>
                <a:spcPts val="1000"/>
              </a:spcBef>
              <a:spcAft>
                <a:spcPts val="1000"/>
              </a:spcAft>
              <a:buClr>
                <a:srgbClr val="1E1E1E"/>
              </a:buClr>
              <a:buSzPts val="2600"/>
              <a:buChar char="»"/>
            </a:pPr>
            <a:r>
              <a:rPr lang="en-US" sz="2600">
                <a:solidFill>
                  <a:srgbClr val="1E1E1E"/>
                </a:solidFill>
              </a:rPr>
              <a:t>For details, see </a:t>
            </a:r>
            <a:r>
              <a:rPr lang="en-US" sz="2600" u="sng">
                <a:solidFill>
                  <a:schemeClr val="hlink"/>
                </a:solidFill>
                <a:hlinkClick r:id="rId3"/>
              </a:rPr>
              <a:t>here</a:t>
            </a:r>
            <a:endParaRPr sz="2600">
              <a:solidFill>
                <a:srgbClr val="1E1E1E"/>
              </a:solidFill>
            </a:endParaRPr>
          </a:p>
        </p:txBody>
      </p:sp>
      <p:pic>
        <p:nvPicPr>
          <p:cNvPr id="383" name="Google Shape;383;p78"/>
          <p:cNvPicPr preferRelativeResize="0"/>
          <p:nvPr/>
        </p:nvPicPr>
        <p:blipFill rotWithShape="1">
          <a:blip r:embed="rId4">
            <a:alphaModFix/>
          </a:blip>
          <a:srcRect t="38137" b="38522"/>
          <a:stretch/>
        </p:blipFill>
        <p:spPr>
          <a:xfrm>
            <a:off x="4750025" y="2266949"/>
            <a:ext cx="5133250" cy="103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78"/>
          <p:cNvPicPr preferRelativeResize="0"/>
          <p:nvPr/>
        </p:nvPicPr>
        <p:blipFill rotWithShape="1">
          <a:blip r:embed="rId5">
            <a:alphaModFix/>
          </a:blip>
          <a:srcRect t="36720" b="35465"/>
          <a:stretch/>
        </p:blipFill>
        <p:spPr>
          <a:xfrm>
            <a:off x="4991825" y="3913713"/>
            <a:ext cx="4649650" cy="1115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9"/>
          <p:cNvSpPr txBox="1">
            <a:spLocks noGrp="1"/>
          </p:cNvSpPr>
          <p:nvPr>
            <p:ph type="sldNum" idx="12"/>
          </p:nvPr>
        </p:nvSpPr>
        <p:spPr>
          <a:xfrm>
            <a:off x="9542464" y="6891338"/>
            <a:ext cx="3444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9725" tIns="59725" rIns="59725" bIns="597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90" name="Google Shape;390;p79"/>
          <p:cNvSpPr txBox="1"/>
          <p:nvPr/>
        </p:nvSpPr>
        <p:spPr>
          <a:xfrm>
            <a:off x="797738" y="352988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/>
              <a:t>Examples</a:t>
            </a:r>
            <a:endParaRPr sz="5000" b="1"/>
          </a:p>
        </p:txBody>
      </p:sp>
      <p:sp>
        <p:nvSpPr>
          <p:cNvPr id="391" name="Google Shape;391;p79"/>
          <p:cNvSpPr/>
          <p:nvPr/>
        </p:nvSpPr>
        <p:spPr>
          <a:xfrm>
            <a:off x="5302300" y="5685975"/>
            <a:ext cx="4028700" cy="128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Full Reference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92" name="Google Shape;392;p79"/>
          <p:cNvSpPr txBox="1">
            <a:spLocks noGrp="1"/>
          </p:cNvSpPr>
          <p:nvPr>
            <p:ph type="title"/>
          </p:nvPr>
        </p:nvSpPr>
        <p:spPr>
          <a:xfrm>
            <a:off x="735013" y="503238"/>
            <a:ext cx="3444900" cy="1763700"/>
          </a:xfrm>
          <a:prstGeom prst="rect">
            <a:avLst/>
          </a:prstGeom>
        </p:spPr>
        <p:txBody>
          <a:bodyPr spcFirstLastPara="1" wrap="square" lIns="59725" tIns="59725" rIns="59725" bIns="597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/>
              <a:t>VMAF</a:t>
            </a:r>
            <a:endParaRPr sz="2600" b="1"/>
          </a:p>
        </p:txBody>
      </p:sp>
      <p:sp>
        <p:nvSpPr>
          <p:cNvPr id="393" name="Google Shape;393;p79"/>
          <p:cNvSpPr txBox="1">
            <a:spLocks noGrp="1"/>
          </p:cNvSpPr>
          <p:nvPr>
            <p:ph type="body" idx="2"/>
          </p:nvPr>
        </p:nvSpPr>
        <p:spPr>
          <a:xfrm>
            <a:off x="735013" y="2266951"/>
            <a:ext cx="3444900" cy="4200300"/>
          </a:xfrm>
          <a:prstGeom prst="rect">
            <a:avLst/>
          </a:prstGeom>
        </p:spPr>
        <p:txBody>
          <a:bodyPr spcFirstLastPara="1" wrap="square" lIns="59725" tIns="59725" rIns="59725" bIns="59725" anchor="t" anchorCtr="0">
            <a:noAutofit/>
          </a:bodyPr>
          <a:lstStyle/>
          <a:p>
            <a:pPr marL="390525" lvl="0" indent="-327025" algn="l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2600"/>
              <a:buChar char="»"/>
            </a:pPr>
            <a:r>
              <a:rPr lang="en-US" sz="2600">
                <a:solidFill>
                  <a:srgbClr val="1E1E1E"/>
                </a:solidFill>
              </a:rPr>
              <a:t>Perceptual video quality assessment based on multi-method fusion</a:t>
            </a:r>
            <a:endParaRPr sz="2600">
              <a:solidFill>
                <a:srgbClr val="1E1E1E"/>
              </a:solidFill>
            </a:endParaRPr>
          </a:p>
          <a:p>
            <a:pPr marL="390525" lvl="0" indent="-327025" algn="l" rtl="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2600"/>
              <a:buChar char="»"/>
            </a:pPr>
            <a:r>
              <a:rPr lang="en-US" sz="2600">
                <a:solidFill>
                  <a:srgbClr val="1E1E1E"/>
                </a:solidFill>
              </a:rPr>
              <a:t>State-of-the-art</a:t>
            </a:r>
            <a:endParaRPr sz="2600">
              <a:solidFill>
                <a:srgbClr val="1E1E1E"/>
              </a:solidFill>
            </a:endParaRPr>
          </a:p>
          <a:p>
            <a:pPr marL="390525" lvl="0" indent="-327025" algn="l" rtl="0">
              <a:spcBef>
                <a:spcPts val="1000"/>
              </a:spcBef>
              <a:spcAft>
                <a:spcPts val="0"/>
              </a:spcAft>
              <a:buClr>
                <a:srgbClr val="1E1E1E"/>
              </a:buClr>
              <a:buSzPts val="2600"/>
              <a:buChar char="»"/>
            </a:pPr>
            <a:r>
              <a:rPr lang="en-US" sz="2600">
                <a:solidFill>
                  <a:srgbClr val="1E1E1E"/>
                </a:solidFill>
              </a:rPr>
              <a:t>Created by Netflix, Inc.</a:t>
            </a:r>
            <a:endParaRPr sz="2600">
              <a:solidFill>
                <a:srgbClr val="1E1E1E"/>
              </a:solidFill>
            </a:endParaRPr>
          </a:p>
          <a:p>
            <a:pPr marL="390525" lvl="0" indent="-327025" algn="l" rtl="0">
              <a:spcBef>
                <a:spcPts val="1000"/>
              </a:spcBef>
              <a:spcAft>
                <a:spcPts val="1000"/>
              </a:spcAft>
              <a:buClr>
                <a:srgbClr val="1E1E1E"/>
              </a:buClr>
              <a:buSzPts val="2600"/>
              <a:buChar char="»"/>
            </a:pPr>
            <a:r>
              <a:rPr lang="en-US" sz="2600">
                <a:solidFill>
                  <a:srgbClr val="1E1E1E"/>
                </a:solidFill>
              </a:rPr>
              <a:t>Click the Octocat to go to its repository</a:t>
            </a:r>
            <a:endParaRPr sz="2600">
              <a:solidFill>
                <a:srgbClr val="1E1E1E"/>
              </a:solidFill>
            </a:endParaRPr>
          </a:p>
        </p:txBody>
      </p:sp>
      <p:pic>
        <p:nvPicPr>
          <p:cNvPr id="394" name="Google Shape;394;p7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988" y="1613588"/>
            <a:ext cx="4532436" cy="3767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0"/>
          <p:cNvSpPr txBox="1">
            <a:spLocks noGrp="1"/>
          </p:cNvSpPr>
          <p:nvPr>
            <p:ph type="title"/>
          </p:nvPr>
        </p:nvSpPr>
        <p:spPr>
          <a:xfrm>
            <a:off x="728675" y="1884375"/>
            <a:ext cx="9212400" cy="391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Implementation of Key Performance Indicators (KPIs) for Quality Measurement</a:t>
            </a:r>
            <a:endParaRPr/>
          </a:p>
        </p:txBody>
      </p:sp>
      <p:sp>
        <p:nvSpPr>
          <p:cNvPr id="400" name="Google Shape;400;p80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401" name="Google Shape;401;p80"/>
          <p:cNvSpPr txBox="1"/>
          <p:nvPr/>
        </p:nvSpPr>
        <p:spPr>
          <a:xfrm>
            <a:off x="797738" y="352988"/>
            <a:ext cx="9085200" cy="12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/>
              <a:t>Examples</a:t>
            </a:r>
            <a:endParaRPr sz="5000" b="1"/>
          </a:p>
        </p:txBody>
      </p:sp>
      <p:sp>
        <p:nvSpPr>
          <p:cNvPr id="402" name="Google Shape;402;p80"/>
          <p:cNvSpPr/>
          <p:nvPr/>
        </p:nvSpPr>
        <p:spPr>
          <a:xfrm>
            <a:off x="3320525" y="5936125"/>
            <a:ext cx="4028700" cy="1280700"/>
          </a:xfrm>
          <a:prstGeom prst="roundRect">
            <a:avLst>
              <a:gd name="adj" fmla="val 16667"/>
            </a:avLst>
          </a:prstGeom>
          <a:solidFill>
            <a:srgbClr val="38761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</a:rPr>
              <a:t>No Reference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81"/>
          <p:cNvSpPr txBox="1">
            <a:spLocks noGrp="1"/>
          </p:cNvSpPr>
          <p:nvPr>
            <p:ph type="title"/>
          </p:nvPr>
        </p:nvSpPr>
        <p:spPr>
          <a:xfrm>
            <a:off x="801687" y="671512"/>
            <a:ext cx="90852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General Information</a:t>
            </a:r>
            <a:endParaRPr/>
          </a:p>
        </p:txBody>
      </p:sp>
      <p:sp>
        <p:nvSpPr>
          <p:cNvPr id="408" name="Google Shape;408;p81"/>
          <p:cNvSpPr txBox="1">
            <a:spLocks noGrp="1"/>
          </p:cNvSpPr>
          <p:nvPr>
            <p:ph type="body" idx="1"/>
          </p:nvPr>
        </p:nvSpPr>
        <p:spPr>
          <a:xfrm>
            <a:off x="801687" y="2184400"/>
            <a:ext cx="9085200" cy="45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Algorithmic approach to visual quality assessment:</a:t>
            </a:r>
            <a:endParaRPr/>
          </a:p>
          <a:p>
            <a:pPr marL="457200" lvl="0" indent="-457200" algn="l" rtl="0">
              <a:spcBef>
                <a:spcPts val="800"/>
              </a:spcBef>
              <a:spcAft>
                <a:spcPts val="0"/>
              </a:spcAft>
              <a:buSzPts val="3600"/>
              <a:buChar char="»"/>
            </a:pPr>
            <a:r>
              <a:rPr lang="en-US"/>
              <a:t>repeatable</a:t>
            </a:r>
            <a:endParaRPr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Char char="»"/>
            </a:pPr>
            <a:r>
              <a:rPr lang="en-US"/>
              <a:t>easy to manipulate</a:t>
            </a:r>
            <a:endParaRPr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Char char="»"/>
            </a:pPr>
            <a:r>
              <a:rPr lang="en-US"/>
              <a:t>countable</a:t>
            </a:r>
            <a:endParaRPr/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SzPts val="3600"/>
              <a:buChar char="»"/>
            </a:pPr>
            <a:r>
              <a:rPr lang="en-US"/>
              <a:t>implementable</a:t>
            </a:r>
            <a:endParaRPr/>
          </a:p>
        </p:txBody>
      </p:sp>
      <p:sp>
        <p:nvSpPr>
          <p:cNvPr id="409" name="Google Shape;409;p81"/>
          <p:cNvSpPr txBox="1">
            <a:spLocks noGrp="1"/>
          </p:cNvSpPr>
          <p:nvPr>
            <p:ph type="sldNum" idx="12"/>
          </p:nvPr>
        </p:nvSpPr>
        <p:spPr>
          <a:xfrm>
            <a:off x="9542462" y="6891337"/>
            <a:ext cx="344400" cy="325500"/>
          </a:xfrm>
          <a:prstGeom prst="rect">
            <a:avLst/>
          </a:prstGeom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410" name="Google Shape;410;p81"/>
          <p:cNvPicPr preferRelativeResize="0"/>
          <p:nvPr/>
        </p:nvPicPr>
        <p:blipFill rotWithShape="1">
          <a:blip r:embed="rId3">
            <a:alphaModFix/>
          </a:blip>
          <a:srcRect r="-4591"/>
          <a:stretch/>
        </p:blipFill>
        <p:spPr>
          <a:xfrm>
            <a:off x="6823075" y="4274725"/>
            <a:ext cx="2400701" cy="2448374"/>
          </a:xfrm>
          <a:prstGeom prst="rect">
            <a:avLst/>
          </a:prstGeom>
          <a:noFill/>
          <a:ln>
            <a:noFill/>
          </a:ln>
          <a:effectLst>
            <a:reflection stA="79000" endPos="35000" dist="38100" dir="5400000" fadeDir="5400012" sy="-100000" algn="bl" rotWithShape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 Presentation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1188</Words>
  <Application>Microsoft Macintosh PowerPoint</Application>
  <PresentationFormat>Custom</PresentationFormat>
  <Paragraphs>184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Helvetica Neue</vt:lpstr>
      <vt:lpstr>Blank Presentation - Default</vt:lpstr>
      <vt:lpstr>Blank Presentation</vt:lpstr>
      <vt:lpstr>Blank Presentation</vt:lpstr>
      <vt:lpstr>Blank Presentation</vt:lpstr>
      <vt:lpstr>Blank Presentation</vt:lpstr>
      <vt:lpstr>Blank Presentation</vt:lpstr>
      <vt:lpstr>PowerPoint Presentation</vt:lpstr>
      <vt:lpstr>PowerPoint Presentation</vt:lpstr>
      <vt:lpstr>PowerPoint Presentation</vt:lpstr>
      <vt:lpstr>PowerPoint Presentation</vt:lpstr>
      <vt:lpstr>Classification</vt:lpstr>
      <vt:lpstr>PSNR</vt:lpstr>
      <vt:lpstr>VMAF</vt:lpstr>
      <vt:lpstr>Implementation of Key Performance Indicators (KPIs) for Quality Measurement</vt:lpstr>
      <vt:lpstr>General Information</vt:lpstr>
      <vt:lpstr>General Information</vt:lpstr>
      <vt:lpstr>General Information</vt:lpstr>
      <vt:lpstr>No-Reference Approach</vt:lpstr>
      <vt:lpstr>No-Reference Approach</vt:lpstr>
      <vt:lpstr>Other Approaches</vt:lpstr>
      <vt:lpstr>Other Approaches</vt:lpstr>
      <vt:lpstr>Our Implementation</vt:lpstr>
      <vt:lpstr>Example: Blur VQI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Mikołaj Leszczuk</cp:lastModifiedBy>
  <cp:revision>1</cp:revision>
  <dcterms:modified xsi:type="dcterms:W3CDTF">2020-11-04T22:13:16Z</dcterms:modified>
</cp:coreProperties>
</file>